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4"/>
  </p:sldMasterIdLst>
  <p:notesMasterIdLst>
    <p:notesMasterId r:id="rId17"/>
  </p:notesMasterIdLst>
  <p:handoutMasterIdLst>
    <p:handoutMasterId r:id="rId18"/>
  </p:handoutMasterIdLst>
  <p:sldIdLst>
    <p:sldId id="277" r:id="rId5"/>
    <p:sldId id="259" r:id="rId6"/>
    <p:sldId id="280" r:id="rId7"/>
    <p:sldId id="269" r:id="rId8"/>
    <p:sldId id="288" r:id="rId9"/>
    <p:sldId id="279" r:id="rId10"/>
    <p:sldId id="273" r:id="rId11"/>
    <p:sldId id="289" r:id="rId12"/>
    <p:sldId id="274" r:id="rId13"/>
    <p:sldId id="287" r:id="rId14"/>
    <p:sldId id="266" r:id="rId15"/>
    <p:sldId id="29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8E"/>
    <a:srgbClr val="66388E"/>
    <a:srgbClr val="76548E"/>
    <a:srgbClr val="4D4D4D"/>
    <a:srgbClr val="777777"/>
    <a:srgbClr val="303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68238" autoAdjust="0"/>
  </p:normalViewPr>
  <p:slideViewPr>
    <p:cSldViewPr>
      <p:cViewPr>
        <p:scale>
          <a:sx n="78" d="100"/>
          <a:sy n="78" d="100"/>
        </p:scale>
        <p:origin x="-9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8" d="100"/>
          <a:sy n="78" d="100"/>
        </p:scale>
        <p:origin x="-24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CA8846-D5F6-9247-9D22-87F222BB509C}" type="datetimeFigureOut">
              <a:rPr lang="en-US" smtClean="0"/>
              <a:pPr/>
              <a:t>7/15/2013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7C1257-E54C-4A47-A821-FB1E02F90BF4}" type="slidenum">
              <a:rPr lang="en-US" smtClean="0"/>
              <a:pPr/>
              <a:t>‹#›</a:t>
            </a:fld>
            <a:endParaRPr lang="en-US"/>
          </a:p>
        </p:txBody>
      </p:sp>
    </p:spTree>
    <p:extLst>
      <p:ext uri="{BB962C8B-B14F-4D97-AF65-F5344CB8AC3E}">
        <p14:creationId xmlns:p14="http://schemas.microsoft.com/office/powerpoint/2010/main" val="37594689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439427-3E84-BC42-A2FD-30642649F3A0}" type="datetimeFigureOut">
              <a:rPr lang="en-US" smtClean="0"/>
              <a:pPr/>
              <a:t>7/15/2013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BE58B-73D3-A744-BFD8-B616AB583E0A}" type="slidenum">
              <a:rPr lang="en-US" smtClean="0"/>
              <a:pPr/>
              <a:t>‹#›</a:t>
            </a:fld>
            <a:endParaRPr lang="en-US" dirty="0"/>
          </a:p>
        </p:txBody>
      </p:sp>
    </p:spTree>
    <p:extLst>
      <p:ext uri="{BB962C8B-B14F-4D97-AF65-F5344CB8AC3E}">
        <p14:creationId xmlns:p14="http://schemas.microsoft.com/office/powerpoint/2010/main" val="482406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a:buNone/>
            </a:pPr>
            <a:endParaRPr lang="en-US" sz="1200" b="1" kern="1200" dirty="0" smtClean="0">
              <a:solidFill>
                <a:schemeClr val="tx1"/>
              </a:solidFill>
              <a:latin typeface="+mn-lt"/>
              <a:ea typeface="+mn-ea"/>
              <a:cs typeface="+mn-cs"/>
            </a:endParaRPr>
          </a:p>
          <a:p>
            <a:pPr lvl="0">
              <a:buFont typeface="Arial"/>
              <a:buChar char="•"/>
            </a:pPr>
            <a:r>
              <a:rPr lang="en-US" sz="1200" kern="1200" dirty="0" smtClean="0">
                <a:solidFill>
                  <a:schemeClr val="tx1"/>
                </a:solidFill>
                <a:latin typeface="+mn-lt"/>
                <a:ea typeface="+mn-ea"/>
                <a:cs typeface="+mn-cs"/>
              </a:rPr>
              <a:t>Introduce Project END at </a:t>
            </a:r>
            <a:r>
              <a:rPr lang="en-US" sz="1200" kern="1200" dirty="0" err="1" smtClean="0">
                <a:solidFill>
                  <a:schemeClr val="tx1"/>
                </a:solidFill>
                <a:latin typeface="+mn-lt"/>
                <a:ea typeface="+mn-ea"/>
                <a:cs typeface="+mn-cs"/>
              </a:rPr>
              <a:t>Ayuda</a:t>
            </a:r>
            <a:r>
              <a:rPr lang="en-US" sz="1200" kern="1200" dirty="0" smtClean="0">
                <a:solidFill>
                  <a:schemeClr val="tx1"/>
                </a:solidFill>
                <a:latin typeface="+mn-lt"/>
                <a:ea typeface="+mn-ea"/>
                <a:cs typeface="+mn-cs"/>
              </a:rPr>
              <a:t> </a:t>
            </a:r>
            <a:endParaRPr lang="en-US" sz="1400" kern="1200" dirty="0" smtClean="0">
              <a:solidFill>
                <a:schemeClr val="tx1"/>
              </a:solidFill>
              <a:latin typeface="+mn-lt"/>
              <a:ea typeface="+mn-ea"/>
              <a:cs typeface="+mn-cs"/>
            </a:endParaRPr>
          </a:p>
          <a:p>
            <a:pPr lvl="1">
              <a:buFont typeface="Arial"/>
              <a:buChar char="•"/>
            </a:pPr>
            <a:r>
              <a:rPr lang="en-US" sz="1200" kern="1200" dirty="0" smtClean="0">
                <a:solidFill>
                  <a:schemeClr val="tx1"/>
                </a:solidFill>
                <a:latin typeface="+mn-lt"/>
                <a:ea typeface="+mn-ea"/>
                <a:cs typeface="+mn-cs"/>
              </a:rPr>
              <a:t>Launching in May 2013 </a:t>
            </a:r>
            <a:endParaRPr lang="en-US" sz="1400" kern="1200" dirty="0" smtClean="0">
              <a:solidFill>
                <a:schemeClr val="tx1"/>
              </a:solidFill>
              <a:latin typeface="+mn-lt"/>
              <a:ea typeface="+mn-ea"/>
              <a:cs typeface="+mn-cs"/>
            </a:endParaRPr>
          </a:p>
          <a:p>
            <a:pPr lvl="1">
              <a:buFont typeface="Arial"/>
              <a:buChar char="•"/>
            </a:pPr>
            <a:r>
              <a:rPr lang="en-US" sz="1200" kern="1200" dirty="0" err="1" smtClean="0">
                <a:solidFill>
                  <a:schemeClr val="tx1"/>
                </a:solidFill>
                <a:latin typeface="+mn-lt"/>
                <a:ea typeface="+mn-ea"/>
                <a:cs typeface="+mn-cs"/>
              </a:rPr>
              <a:t>w</a:t>
            </a:r>
            <a:r>
              <a:rPr lang="en-US" sz="1200" kern="1200" dirty="0" smtClean="0">
                <a:solidFill>
                  <a:schemeClr val="tx1"/>
                </a:solidFill>
                <a:latin typeface="+mn-lt"/>
                <a:ea typeface="+mn-ea"/>
                <a:cs typeface="+mn-cs"/>
              </a:rPr>
              <a:t>/ generous support from the D.C. Bar Foundation </a:t>
            </a:r>
            <a:endParaRPr lang="en-US" sz="1400" kern="1200" dirty="0" smtClean="0">
              <a:solidFill>
                <a:schemeClr val="tx1"/>
              </a:solidFill>
              <a:latin typeface="+mn-lt"/>
              <a:ea typeface="+mn-ea"/>
              <a:cs typeface="+mn-cs"/>
            </a:endParaRPr>
          </a:p>
          <a:p>
            <a:pPr lvl="0">
              <a:buFont typeface="Arial"/>
              <a:buNone/>
            </a:pPr>
            <a:endParaRPr lang="en-US" sz="1200" kern="1200" dirty="0" smtClean="0">
              <a:solidFill>
                <a:schemeClr val="tx1"/>
              </a:solidFill>
              <a:latin typeface="+mn-lt"/>
              <a:ea typeface="+mn-ea"/>
              <a:cs typeface="+mn-cs"/>
            </a:endParaRPr>
          </a:p>
          <a:p>
            <a:pPr lvl="0">
              <a:buFont typeface="Arial"/>
              <a:buChar char="•"/>
            </a:pPr>
            <a:r>
              <a:rPr lang="en-US" sz="1200" kern="1200" dirty="0" smtClean="0">
                <a:solidFill>
                  <a:schemeClr val="tx1"/>
                </a:solidFill>
                <a:latin typeface="+mn-lt"/>
                <a:ea typeface="+mn-ea"/>
                <a:cs typeface="+mn-cs"/>
              </a:rPr>
              <a:t>Community service providers and community activists - represent important points of contact for victims. </a:t>
            </a:r>
            <a:endParaRPr lang="en-US" sz="1400" kern="1200" dirty="0" smtClean="0">
              <a:solidFill>
                <a:schemeClr val="tx1"/>
              </a:solidFill>
              <a:latin typeface="+mn-lt"/>
              <a:ea typeface="+mn-ea"/>
              <a:cs typeface="+mn-cs"/>
            </a:endParaRPr>
          </a:p>
          <a:p>
            <a:pPr lvl="1">
              <a:buFont typeface="Arial"/>
              <a:buChar char="•"/>
            </a:pPr>
            <a:r>
              <a:rPr lang="en-US" sz="1200" kern="1200" dirty="0" smtClean="0">
                <a:solidFill>
                  <a:schemeClr val="tx1"/>
                </a:solidFill>
                <a:latin typeface="+mn-lt"/>
                <a:ea typeface="+mn-ea"/>
                <a:cs typeface="+mn-cs"/>
              </a:rPr>
              <a:t>Referrals to Project END</a:t>
            </a:r>
            <a:endParaRPr lang="en-US" sz="1400" kern="1200" dirty="0" smtClean="0">
              <a:solidFill>
                <a:schemeClr val="tx1"/>
              </a:solidFill>
              <a:latin typeface="+mn-lt"/>
              <a:ea typeface="+mn-ea"/>
              <a:cs typeface="+mn-cs"/>
            </a:endParaRPr>
          </a:p>
          <a:p>
            <a:pPr>
              <a:buFont typeface="Arial"/>
              <a:buNone/>
            </a:pPr>
            <a:endParaRPr lang="en-US" dirty="0"/>
          </a:p>
        </p:txBody>
      </p:sp>
      <p:sp>
        <p:nvSpPr>
          <p:cNvPr id="4" name="Slide Number Placeholder 3"/>
          <p:cNvSpPr>
            <a:spLocks noGrp="1"/>
          </p:cNvSpPr>
          <p:nvPr>
            <p:ph type="sldNum" sz="quarter" idx="10"/>
          </p:nvPr>
        </p:nvSpPr>
        <p:spPr/>
        <p:txBody>
          <a:bodyPr/>
          <a:lstStyle/>
          <a:p>
            <a:fld id="{2F5BE58B-73D3-A744-BFD8-B616AB583E0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pPr>
              <a:buFont typeface="Arial"/>
              <a:buChar char="•"/>
            </a:pPr>
            <a:r>
              <a:rPr lang="en-US" b="0" baseline="0" dirty="0" smtClean="0"/>
              <a:t> Bill has not passed until you see President Obama signing it. </a:t>
            </a:r>
            <a:r>
              <a:rPr lang="en-US" b="0" baseline="0" dirty="0" err="1" smtClean="0">
                <a:sym typeface="Wingdings"/>
              </a:rPr>
              <a:t></a:t>
            </a:r>
            <a:r>
              <a:rPr lang="en-US" b="0" baseline="0" dirty="0" smtClean="0">
                <a:sym typeface="Wingdings"/>
              </a:rPr>
              <a:t> </a:t>
            </a:r>
            <a:endParaRPr lang="en-US" b="0" dirty="0"/>
          </a:p>
        </p:txBody>
      </p:sp>
      <p:sp>
        <p:nvSpPr>
          <p:cNvPr id="4" name="Slide Number Placeholder 3"/>
          <p:cNvSpPr>
            <a:spLocks noGrp="1"/>
          </p:cNvSpPr>
          <p:nvPr>
            <p:ph type="sldNum" sz="quarter" idx="10"/>
          </p:nvPr>
        </p:nvSpPr>
        <p:spPr/>
        <p:txBody>
          <a:bodyPr/>
          <a:lstStyle/>
          <a:p>
            <a:fld id="{2F5BE58B-73D3-A744-BFD8-B616AB583E0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pPr>
              <a:buFont typeface="Arial"/>
              <a:buChar char="•"/>
            </a:pPr>
            <a:r>
              <a:rPr lang="en-US" b="0" dirty="0" smtClean="0"/>
              <a:t> LEP,</a:t>
            </a:r>
            <a:r>
              <a:rPr lang="en-US" b="0" baseline="0" dirty="0" smtClean="0"/>
              <a:t> Low-income immigrants are particularly targeted by this type of fraud</a:t>
            </a:r>
          </a:p>
          <a:p>
            <a:pPr>
              <a:buFont typeface="Arial"/>
              <a:buChar char="•"/>
            </a:pPr>
            <a:r>
              <a:rPr lang="en-US" b="0" baseline="0" dirty="0" smtClean="0"/>
              <a:t> </a:t>
            </a:r>
            <a:r>
              <a:rPr lang="en-US" b="0" baseline="0" dirty="0" err="1" smtClean="0"/>
              <a:t>Ayuda</a:t>
            </a:r>
            <a:r>
              <a:rPr lang="en-US" b="0" baseline="0" dirty="0" smtClean="0"/>
              <a:t> – unique position to address this problem; </a:t>
            </a:r>
            <a:r>
              <a:rPr lang="en-US" b="0" baseline="0" dirty="0" err="1" smtClean="0"/>
              <a:t>Ayuda</a:t>
            </a:r>
            <a:r>
              <a:rPr lang="en-US" b="0" baseline="0" dirty="0" smtClean="0"/>
              <a:t> started as a consumer protection non-profit</a:t>
            </a:r>
            <a:endParaRPr lang="en-US" b="0" dirty="0"/>
          </a:p>
        </p:txBody>
      </p:sp>
      <p:sp>
        <p:nvSpPr>
          <p:cNvPr id="4" name="Slide Number Placeholder 3"/>
          <p:cNvSpPr>
            <a:spLocks noGrp="1"/>
          </p:cNvSpPr>
          <p:nvPr>
            <p:ph type="sldNum" sz="quarter" idx="10"/>
          </p:nvPr>
        </p:nvSpPr>
        <p:spPr/>
        <p:txBody>
          <a:bodyPr/>
          <a:lstStyle/>
          <a:p>
            <a:fld id="{2F5BE58B-73D3-A744-BFD8-B616AB583E0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dirty="0"/>
          </a:p>
        </p:txBody>
      </p:sp>
      <p:sp>
        <p:nvSpPr>
          <p:cNvPr id="4" name="Slide Number Placeholder 3"/>
          <p:cNvSpPr>
            <a:spLocks noGrp="1"/>
          </p:cNvSpPr>
          <p:nvPr>
            <p:ph type="sldNum" sz="quarter" idx="10"/>
          </p:nvPr>
        </p:nvSpPr>
        <p:spPr/>
        <p:txBody>
          <a:bodyPr/>
          <a:lstStyle/>
          <a:p>
            <a:fld id="{2F5BE58B-73D3-A744-BFD8-B616AB583E0A}"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sz="1200" b="1" kern="1200" dirty="0" smtClean="0">
              <a:solidFill>
                <a:schemeClr val="tx1"/>
              </a:solidFill>
              <a:latin typeface="+mn-lt"/>
              <a:ea typeface="+mn-ea"/>
              <a:cs typeface="+mn-cs"/>
            </a:endParaRPr>
          </a:p>
          <a:p>
            <a:pPr>
              <a:buFont typeface="Arial"/>
              <a:buNone/>
            </a:pPr>
            <a:r>
              <a:rPr lang="en-US" sz="1200" kern="1200" dirty="0" smtClean="0">
                <a:solidFill>
                  <a:schemeClr val="tx1"/>
                </a:solidFill>
                <a:latin typeface="+mn-lt"/>
                <a:ea typeface="+mn-ea"/>
                <a:cs typeface="+mn-cs"/>
              </a:rPr>
              <a:t>As</a:t>
            </a:r>
            <a:r>
              <a:rPr lang="en-US" sz="1200" kern="1200" baseline="0" dirty="0" smtClean="0">
                <a:solidFill>
                  <a:schemeClr val="tx1"/>
                </a:solidFill>
                <a:latin typeface="+mn-lt"/>
                <a:ea typeface="+mn-ea"/>
                <a:cs typeface="+mn-cs"/>
              </a:rPr>
              <a:t> per the comic</a:t>
            </a:r>
            <a:r>
              <a:rPr lang="en-US" sz="1200" b="0" u="none" kern="1200" baseline="0" dirty="0" smtClean="0">
                <a:solidFill>
                  <a:schemeClr val="tx1"/>
                </a:solidFill>
                <a:latin typeface="+mn-lt"/>
                <a:ea typeface="+mn-ea"/>
                <a:cs typeface="+mn-cs"/>
              </a:rPr>
              <a:t>, </a:t>
            </a:r>
            <a:r>
              <a:rPr lang="en-US" sz="1200" b="1" u="sng" kern="1200" baseline="0" dirty="0" err="1" smtClean="0">
                <a:solidFill>
                  <a:schemeClr val="tx1"/>
                </a:solidFill>
                <a:latin typeface="+mn-lt"/>
                <a:ea typeface="+mn-ea"/>
                <a:cs typeface="+mn-cs"/>
              </a:rPr>
              <a:t>notario</a:t>
            </a:r>
            <a:r>
              <a:rPr lang="en-US" sz="1200" b="1" u="sng" kern="1200" baseline="0" dirty="0" smtClean="0">
                <a:solidFill>
                  <a:schemeClr val="tx1"/>
                </a:solidFill>
                <a:latin typeface="+mn-lt"/>
                <a:ea typeface="+mn-ea"/>
                <a:cs typeface="+mn-cs"/>
              </a:rPr>
              <a:t> can mean lawyer</a:t>
            </a:r>
            <a:r>
              <a:rPr lang="en-US" sz="1200" kern="1200" baseline="0" dirty="0" smtClean="0">
                <a:solidFill>
                  <a:schemeClr val="tx1"/>
                </a:solidFill>
                <a:latin typeface="+mn-lt"/>
                <a:ea typeface="+mn-ea"/>
                <a:cs typeface="+mn-cs"/>
              </a:rPr>
              <a:t> in many other parts of the world!</a:t>
            </a:r>
          </a:p>
          <a:p>
            <a:pPr>
              <a:buFont typeface="Arial"/>
              <a:buNone/>
            </a:pPr>
            <a:endParaRPr lang="en-US" sz="1200" kern="1200" dirty="0" smtClean="0">
              <a:solidFill>
                <a:schemeClr val="tx1"/>
              </a:solidFill>
              <a:latin typeface="+mn-lt"/>
              <a:ea typeface="+mn-ea"/>
              <a:cs typeface="+mn-cs"/>
            </a:endParaRPr>
          </a:p>
          <a:p>
            <a:pPr>
              <a:buFont typeface="Arial"/>
              <a:buChar char="•"/>
            </a:pPr>
            <a:r>
              <a:rPr lang="en-US" sz="1200" kern="1200" dirty="0" smtClean="0">
                <a:solidFill>
                  <a:schemeClr val="tx1"/>
                </a:solidFill>
                <a:latin typeface="+mn-lt"/>
                <a:ea typeface="+mn-ea"/>
                <a:cs typeface="+mn-cs"/>
              </a:rPr>
              <a:t> In </a:t>
            </a:r>
            <a:r>
              <a:rPr lang="en-US" sz="1200" b="1" kern="1200" dirty="0" smtClean="0">
                <a:solidFill>
                  <a:schemeClr val="tx1"/>
                </a:solidFill>
                <a:latin typeface="+mn-lt"/>
                <a:ea typeface="+mn-ea"/>
                <a:cs typeface="+mn-cs"/>
              </a:rPr>
              <a:t>Mexico</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notario</a:t>
            </a:r>
            <a:r>
              <a:rPr lang="en-US" sz="1200" kern="1200" dirty="0" smtClean="0">
                <a:solidFill>
                  <a:schemeClr val="tx1"/>
                </a:solidFill>
                <a:latin typeface="+mn-lt"/>
                <a:ea typeface="+mn-ea"/>
                <a:cs typeface="+mn-cs"/>
              </a:rPr>
              <a:t> public must have served as an attorney for at least five years, be above the age of 30, with no criminal convictions, and </a:t>
            </a:r>
            <a:r>
              <a:rPr lang="en-US" sz="1200" kern="1200" dirty="0" err="1" smtClean="0">
                <a:solidFill>
                  <a:schemeClr val="tx1"/>
                </a:solidFill>
                <a:latin typeface="+mn-lt"/>
                <a:ea typeface="+mn-ea"/>
                <a:cs typeface="+mn-cs"/>
              </a:rPr>
              <a:t>s</a:t>
            </a:r>
            <a:r>
              <a:rPr lang="en-US" sz="1200" kern="1200" dirty="0" smtClean="0">
                <a:solidFill>
                  <a:schemeClr val="tx1"/>
                </a:solidFill>
                <a:latin typeface="+mn-lt"/>
                <a:ea typeface="+mn-ea"/>
                <a:cs typeface="+mn-cs"/>
              </a:rPr>
              <a:t>/he must have passed a rigorous exam.</a:t>
            </a:r>
          </a:p>
          <a:p>
            <a:pPr>
              <a:buFont typeface="Arial"/>
              <a:buNone/>
            </a:pPr>
            <a:endParaRPr lang="en-US" sz="1200" kern="1200" dirty="0" smtClean="0">
              <a:solidFill>
                <a:schemeClr val="tx1"/>
              </a:solidFill>
              <a:latin typeface="+mn-lt"/>
              <a:ea typeface="+mn-ea"/>
              <a:cs typeface="+mn-cs"/>
            </a:endParaRPr>
          </a:p>
          <a:p>
            <a:pPr>
              <a:buFont typeface="Arial"/>
              <a:buChar char="•"/>
            </a:pPr>
            <a:r>
              <a:rPr lang="en-US" sz="1200" kern="1200" dirty="0" smtClean="0">
                <a:solidFill>
                  <a:schemeClr val="tx1"/>
                </a:solidFill>
                <a:latin typeface="+mn-lt"/>
                <a:ea typeface="+mn-ea"/>
                <a:cs typeface="+mn-cs"/>
              </a:rPr>
              <a:t> In </a:t>
            </a:r>
            <a:r>
              <a:rPr lang="en-US" sz="1200" b="1" kern="1200" dirty="0" smtClean="0">
                <a:solidFill>
                  <a:schemeClr val="tx1"/>
                </a:solidFill>
                <a:latin typeface="+mn-lt"/>
                <a:ea typeface="+mn-ea"/>
                <a:cs typeface="+mn-cs"/>
              </a:rPr>
              <a:t>Washington, D.C., </a:t>
            </a:r>
            <a:r>
              <a:rPr lang="en-US" sz="1200" kern="1200" dirty="0" smtClean="0">
                <a:solidFill>
                  <a:schemeClr val="tx1"/>
                </a:solidFill>
                <a:latin typeface="+mn-lt"/>
                <a:ea typeface="+mn-ea"/>
                <a:cs typeface="+mn-cs"/>
              </a:rPr>
              <a:t>a notary must just be above the age of 18, be of good moral character, live or work in the D.C., complete an application, pay the $75 application fee, submit a surety bond, and go through a mandatory orientation.</a:t>
            </a:r>
          </a:p>
          <a:p>
            <a:pPr>
              <a:buFont typeface="Arial"/>
              <a:buChar char="•"/>
            </a:pPr>
            <a:endParaRPr lang="en-US" sz="1200" kern="1200" dirty="0" smtClean="0">
              <a:solidFill>
                <a:schemeClr val="tx1"/>
              </a:solidFill>
              <a:latin typeface="+mn-lt"/>
              <a:ea typeface="+mn-ea"/>
              <a:cs typeface="+mn-cs"/>
            </a:endParaRPr>
          </a:p>
          <a:p>
            <a:pPr>
              <a:buFont typeface="Arial"/>
              <a:buChar char="•"/>
            </a:pPr>
            <a:r>
              <a:rPr lang="en-US" sz="1200" kern="1200" baseline="0" dirty="0" smtClean="0">
                <a:solidFill>
                  <a:schemeClr val="tx1"/>
                </a:solidFill>
                <a:latin typeface="+mn-lt"/>
                <a:ea typeface="+mn-ea"/>
                <a:cs typeface="+mn-cs"/>
              </a:rPr>
              <a:t> Culturally, there can be c</a:t>
            </a:r>
            <a:r>
              <a:rPr lang="en-US" sz="1200" kern="1200" dirty="0" smtClean="0">
                <a:solidFill>
                  <a:schemeClr val="tx1"/>
                </a:solidFill>
                <a:latin typeface="+mn-lt"/>
                <a:ea typeface="+mn-ea"/>
                <a:cs typeface="+mn-cs"/>
              </a:rPr>
              <a:t>onfusion over what services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 </a:t>
            </a:r>
            <a:r>
              <a:rPr lang="en-US" sz="1200" kern="1200" dirty="0" err="1" smtClean="0">
                <a:solidFill>
                  <a:schemeClr val="tx1"/>
                </a:solidFill>
                <a:latin typeface="+mn-lt"/>
                <a:ea typeface="+mn-ea"/>
                <a:cs typeface="+mn-cs"/>
              </a:rPr>
              <a:t>notario</a:t>
            </a:r>
            <a:r>
              <a:rPr lang="en-US" sz="1200" kern="1200" dirty="0" smtClean="0">
                <a:solidFill>
                  <a:schemeClr val="tx1"/>
                </a:solidFill>
                <a:latin typeface="+mn-lt"/>
                <a:ea typeface="+mn-ea"/>
                <a:cs typeface="+mn-cs"/>
              </a:rPr>
              <a:t> can provide.</a:t>
            </a:r>
            <a:r>
              <a:rPr lang="en-US"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F5BE58B-73D3-A744-BFD8-B616AB583E0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pPr>
              <a:buFont typeface="Arial"/>
              <a:buChar char="•"/>
            </a:pPr>
            <a:r>
              <a:rPr lang="en-US" b="1" baseline="0" dirty="0" smtClean="0"/>
              <a:t> </a:t>
            </a:r>
            <a:r>
              <a:rPr lang="en-US" b="0" baseline="0" dirty="0" smtClean="0"/>
              <a:t>Pictures from El Salvador, Nicaragua, and Mexico</a:t>
            </a:r>
            <a:endParaRPr lang="en-US" b="1" dirty="0"/>
          </a:p>
        </p:txBody>
      </p:sp>
      <p:sp>
        <p:nvSpPr>
          <p:cNvPr id="4" name="Slide Number Placeholder 3"/>
          <p:cNvSpPr>
            <a:spLocks noGrp="1"/>
          </p:cNvSpPr>
          <p:nvPr>
            <p:ph type="sldNum" sz="quarter" idx="10"/>
          </p:nvPr>
        </p:nvSpPr>
        <p:spPr/>
        <p:txBody>
          <a:bodyPr/>
          <a:lstStyle/>
          <a:p>
            <a:fld id="{2F5BE58B-73D3-A744-BFD8-B616AB583E0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b="1" baseline="0" dirty="0" smtClean="0"/>
          </a:p>
          <a:p>
            <a:pPr>
              <a:buFont typeface="Arial"/>
              <a:buNone/>
            </a:pPr>
            <a:r>
              <a:rPr lang="en-US" b="1" baseline="0" dirty="0" smtClean="0"/>
              <a:t>Federal immigration law</a:t>
            </a:r>
          </a:p>
          <a:p>
            <a:r>
              <a:rPr lang="en-US" b="1" dirty="0" smtClean="0"/>
              <a:t>8 C.F.R. § 292.1(a)(3) Representation of others. </a:t>
            </a:r>
            <a:endParaRPr lang="en-US" dirty="0" smtClean="0"/>
          </a:p>
          <a:p>
            <a:r>
              <a:rPr lang="en-US" dirty="0" smtClean="0"/>
              <a:t>To qualify as a reputable individual, an individual must meet all of the following criteria:</a:t>
            </a:r>
          </a:p>
          <a:p>
            <a:pPr marL="285750" indent="-285750">
              <a:buFont typeface="Arial" pitchFamily="34" charset="0"/>
              <a:buChar char="•"/>
            </a:pPr>
            <a:r>
              <a:rPr lang="en-US" dirty="0" smtClean="0"/>
              <a:t>be a person of good moral character</a:t>
            </a:r>
          </a:p>
          <a:p>
            <a:pPr marL="285750" indent="-285750">
              <a:buFont typeface="Arial" pitchFamily="34" charset="0"/>
              <a:buChar char="•"/>
            </a:pPr>
            <a:r>
              <a:rPr lang="en-US" dirty="0" smtClean="0"/>
              <a:t>appear on an individual basis, at the request of the alien</a:t>
            </a:r>
          </a:p>
          <a:p>
            <a:pPr marL="285750" indent="-285750">
              <a:buFont typeface="Arial" pitchFamily="34" charset="0"/>
              <a:buChar char="•"/>
            </a:pPr>
            <a:r>
              <a:rPr lang="en-US" dirty="0" smtClean="0">
                <a:solidFill>
                  <a:srgbClr val="FF0000"/>
                </a:solidFill>
              </a:rPr>
              <a:t>receive no direct or indirect remuneration for his or her assistance</a:t>
            </a:r>
          </a:p>
          <a:p>
            <a:pPr marL="285750" indent="-285750">
              <a:buFont typeface="Arial" pitchFamily="34" charset="0"/>
              <a:buChar char="•"/>
            </a:pPr>
            <a:r>
              <a:rPr lang="en-US" dirty="0" smtClean="0"/>
              <a:t>file a declaration that he or she is not being remunerated for his or her assistance </a:t>
            </a:r>
          </a:p>
          <a:p>
            <a:pPr marL="285750" indent="-285750">
              <a:buFont typeface="Arial" pitchFamily="34" charset="0"/>
              <a:buChar char="•"/>
            </a:pPr>
            <a:r>
              <a:rPr lang="en-US" dirty="0" smtClean="0"/>
              <a:t>have a preexisting relationship with the alien (e.g., relative, neighbor, clergy), except in those situations where representation would otherwise not be available, and </a:t>
            </a:r>
          </a:p>
          <a:p>
            <a:pPr marL="285750" indent="-285750">
              <a:buFont typeface="Arial" pitchFamily="34" charset="0"/>
              <a:buChar char="•"/>
            </a:pPr>
            <a:r>
              <a:rPr lang="en-US" dirty="0" smtClean="0"/>
              <a:t>be officially recognized by the Immigration Court </a:t>
            </a:r>
          </a:p>
          <a:p>
            <a:pPr>
              <a:buFont typeface="Arial"/>
              <a:buNone/>
            </a:pPr>
            <a:endParaRPr lang="en-US" b="1" baseline="0" dirty="0" smtClean="0"/>
          </a:p>
          <a:p>
            <a:pPr>
              <a:buFont typeface="Arial"/>
              <a:buChar char="•"/>
            </a:pPr>
            <a:endParaRPr lang="en-US" dirty="0"/>
          </a:p>
        </p:txBody>
      </p:sp>
      <p:sp>
        <p:nvSpPr>
          <p:cNvPr id="4" name="Slide Number Placeholder 3"/>
          <p:cNvSpPr>
            <a:spLocks noGrp="1"/>
          </p:cNvSpPr>
          <p:nvPr>
            <p:ph type="sldNum" sz="quarter" idx="10"/>
          </p:nvPr>
        </p:nvSpPr>
        <p:spPr/>
        <p:txBody>
          <a:bodyPr/>
          <a:lstStyle/>
          <a:p>
            <a:fld id="{2F5BE58B-73D3-A744-BFD8-B616AB583E0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dirty="0" smtClean="0"/>
          </a:p>
          <a:p>
            <a:pPr>
              <a:buFont typeface="Arial"/>
              <a:buChar char="•"/>
            </a:pPr>
            <a:r>
              <a:rPr lang="en-US" dirty="0" smtClean="0"/>
              <a:t> D.C. storefront</a:t>
            </a:r>
          </a:p>
          <a:p>
            <a:pPr>
              <a:buFont typeface="Arial"/>
              <a:buChar char="•"/>
            </a:pPr>
            <a:r>
              <a:rPr lang="en-US" dirty="0" smtClean="0"/>
              <a:t> Virginia web advertisement (also had a radio program)</a:t>
            </a:r>
          </a:p>
          <a:p>
            <a:pPr lvl="1">
              <a:buFont typeface="Arial"/>
              <a:buChar char="•"/>
            </a:pPr>
            <a:r>
              <a:rPr lang="en-US" dirty="0" smtClean="0"/>
              <a:t> We will revisit the Ramirez case in a later slide. </a:t>
            </a:r>
          </a:p>
          <a:p>
            <a:pPr>
              <a:buFont typeface="Arial"/>
              <a:buChar char="•"/>
            </a:pPr>
            <a:r>
              <a:rPr lang="en-US" dirty="0" smtClean="0"/>
              <a:t> Maryland</a:t>
            </a:r>
            <a:r>
              <a:rPr lang="en-US" baseline="0" dirty="0" smtClean="0"/>
              <a:t> print advertisement</a:t>
            </a:r>
            <a:endParaRPr lang="en-US" dirty="0"/>
          </a:p>
        </p:txBody>
      </p:sp>
      <p:sp>
        <p:nvSpPr>
          <p:cNvPr id="4" name="Slide Number Placeholder 3"/>
          <p:cNvSpPr>
            <a:spLocks noGrp="1"/>
          </p:cNvSpPr>
          <p:nvPr>
            <p:ph type="sldNum" sz="quarter" idx="10"/>
          </p:nvPr>
        </p:nvSpPr>
        <p:spPr/>
        <p:txBody>
          <a:bodyPr/>
          <a:lstStyle/>
          <a:p>
            <a:fld id="{2F5BE58B-73D3-A744-BFD8-B616AB583E0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pPr>
              <a:buFont typeface="Arial"/>
              <a:buChar char="•"/>
            </a:pPr>
            <a:endParaRPr lang="en-US" b="0" dirty="0"/>
          </a:p>
        </p:txBody>
      </p:sp>
      <p:sp>
        <p:nvSpPr>
          <p:cNvPr id="4" name="Slide Number Placeholder 3"/>
          <p:cNvSpPr>
            <a:spLocks noGrp="1"/>
          </p:cNvSpPr>
          <p:nvPr>
            <p:ph type="sldNum" sz="quarter" idx="10"/>
          </p:nvPr>
        </p:nvSpPr>
        <p:spPr/>
        <p:txBody>
          <a:bodyPr/>
          <a:lstStyle/>
          <a:p>
            <a:fld id="{2F5BE58B-73D3-A744-BFD8-B616AB583E0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2F5BE58B-73D3-A744-BFD8-B616AB583E0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pPr>
              <a:buFont typeface="Arial"/>
              <a:buChar char="•"/>
            </a:pPr>
            <a:r>
              <a:rPr lang="en-US" b="1" dirty="0" smtClean="0"/>
              <a:t> </a:t>
            </a:r>
            <a:r>
              <a:rPr lang="en-US" b="0" dirty="0" smtClean="0"/>
              <a:t>What</a:t>
            </a:r>
            <a:r>
              <a:rPr lang="en-US" b="0" baseline="0" dirty="0" smtClean="0"/>
              <a:t> this monetary damage can mean for a victim</a:t>
            </a:r>
            <a:endParaRPr lang="en-US" b="1" dirty="0"/>
          </a:p>
        </p:txBody>
      </p:sp>
      <p:sp>
        <p:nvSpPr>
          <p:cNvPr id="4" name="Slide Number Placeholder 3"/>
          <p:cNvSpPr>
            <a:spLocks noGrp="1"/>
          </p:cNvSpPr>
          <p:nvPr>
            <p:ph type="sldNum" sz="quarter" idx="10"/>
          </p:nvPr>
        </p:nvSpPr>
        <p:spPr/>
        <p:txBody>
          <a:bodyPr/>
          <a:lstStyle/>
          <a:p>
            <a:fld id="{2F5BE58B-73D3-A744-BFD8-B616AB583E0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r>
              <a:rPr lang="en-US" sz="1200" b="1" kern="1200" dirty="0" smtClean="0">
                <a:solidFill>
                  <a:schemeClr val="tx1"/>
                </a:solidFill>
                <a:latin typeface="+mn-lt"/>
                <a:ea typeface="+mn-ea"/>
                <a:cs typeface="+mn-cs"/>
              </a:rPr>
              <a:t>Criminal</a:t>
            </a:r>
            <a:endParaRPr lang="en-US" sz="1200" b="1" kern="1200" dirty="0" smtClean="0">
              <a:solidFill>
                <a:schemeClr val="tx1"/>
              </a:solidFill>
              <a:latin typeface="+mn-lt"/>
              <a:ea typeface="+mn-ea"/>
              <a:cs typeface="+mn-cs"/>
            </a:endParaRPr>
          </a:p>
          <a:p>
            <a:pPr lvl="1">
              <a:buFont typeface="Arial"/>
              <a:buChar char="•"/>
            </a:pP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theft, fraud, and extortion</a:t>
            </a:r>
            <a:r>
              <a:rPr lang="en-US" sz="1200" kern="1200" dirty="0" smtClean="0">
                <a:solidFill>
                  <a:schemeClr val="tx1"/>
                </a:solidFill>
                <a:latin typeface="+mn-lt"/>
                <a:ea typeface="+mn-ea"/>
                <a:cs typeface="+mn-cs"/>
              </a:rPr>
              <a:t> </a:t>
            </a:r>
          </a:p>
          <a:p>
            <a:pPr lvl="1">
              <a:buFont typeface="Arial"/>
              <a:buChar char="•"/>
            </a:pPr>
            <a:r>
              <a:rPr lang="en-US" sz="1200" kern="1200" dirty="0" smtClean="0">
                <a:solidFill>
                  <a:schemeClr val="tx1"/>
                </a:solidFill>
                <a:latin typeface="+mn-lt"/>
                <a:ea typeface="+mn-ea"/>
                <a:cs typeface="+mn-cs"/>
              </a:rPr>
              <a:t> As a matter of public safety, D.C. Metropolitan Police Department (MPD) does not inquire into immigration status or share information about victims’ status. </a:t>
            </a:r>
          </a:p>
          <a:p>
            <a:pPr lvl="1">
              <a:buFont typeface="Arial"/>
              <a:buChar char="•"/>
            </a:pPr>
            <a:r>
              <a:rPr lang="en-US" sz="1200" kern="1200" dirty="0" smtClean="0">
                <a:solidFill>
                  <a:schemeClr val="tx1"/>
                </a:solidFill>
                <a:latin typeface="+mn-lt"/>
                <a:ea typeface="+mn-ea"/>
                <a:cs typeface="+mn-cs"/>
              </a:rPr>
              <a:t> United States Attorney’s Office for the District of Columbia (USAO) also does not inquire into immigration status.</a:t>
            </a:r>
            <a:endParaRPr lang="en-US" sz="1200" b="1" kern="1200" dirty="0" smtClean="0">
              <a:solidFill>
                <a:schemeClr val="tx1"/>
              </a:solidFill>
              <a:latin typeface="+mn-lt"/>
              <a:ea typeface="+mn-ea"/>
              <a:cs typeface="+mn-cs"/>
            </a:endParaRPr>
          </a:p>
          <a:p>
            <a:pPr lvl="0">
              <a:buFont typeface="Arial"/>
              <a:buNone/>
            </a:pPr>
            <a:endParaRPr lang="en-US" sz="1200" b="1" kern="1200" dirty="0" smtClean="0">
              <a:solidFill>
                <a:schemeClr val="tx1"/>
              </a:solidFill>
              <a:latin typeface="+mn-lt"/>
              <a:ea typeface="+mn-ea"/>
              <a:cs typeface="+mn-cs"/>
            </a:endParaRPr>
          </a:p>
          <a:p>
            <a:pPr lvl="0">
              <a:buFont typeface="Arial"/>
              <a:buNone/>
            </a:pPr>
            <a:r>
              <a:rPr lang="en-US" sz="1200" b="1" kern="1200" dirty="0" smtClean="0">
                <a:solidFill>
                  <a:schemeClr val="tx1"/>
                </a:solidFill>
                <a:latin typeface="+mn-lt"/>
                <a:ea typeface="+mn-ea"/>
                <a:cs typeface="+mn-cs"/>
              </a:rPr>
              <a:t>Civil</a:t>
            </a:r>
            <a:r>
              <a:rPr lang="en-US" sz="1200" b="1" kern="1200" baseline="0" dirty="0" smtClean="0">
                <a:solidFill>
                  <a:schemeClr val="tx1"/>
                </a:solidFill>
                <a:latin typeface="+mn-lt"/>
                <a:ea typeface="+mn-ea"/>
                <a:cs typeface="+mn-cs"/>
              </a:rPr>
              <a:t> </a:t>
            </a:r>
          </a:p>
          <a:p>
            <a:pPr lvl="0">
              <a:buFont typeface="Arial"/>
              <a:buChar char="•"/>
            </a:pPr>
            <a:r>
              <a:rPr lang="en-US" sz="1200" b="0" kern="1200" baseline="0" dirty="0" smtClean="0">
                <a:solidFill>
                  <a:schemeClr val="tx1"/>
                </a:solidFill>
                <a:latin typeface="+mn-lt"/>
                <a:ea typeface="+mn-ea"/>
                <a:cs typeface="+mn-cs"/>
              </a:rPr>
              <a:t> Legal Theories: </a:t>
            </a:r>
          </a:p>
          <a:p>
            <a:pPr lvl="1">
              <a:buFont typeface="Arial"/>
              <a:buChar char="•"/>
            </a:pPr>
            <a:r>
              <a:rPr lang="en-US" sz="1200" b="0" kern="1200" baseline="0" dirty="0" smtClean="0">
                <a:solidFill>
                  <a:schemeClr val="tx1"/>
                </a:solidFill>
                <a:latin typeface="+mn-lt"/>
                <a:ea typeface="+mn-ea"/>
                <a:cs typeface="+mn-cs"/>
              </a:rPr>
              <a:t>State’s consumer protection statute</a:t>
            </a:r>
          </a:p>
          <a:p>
            <a:pPr lvl="1">
              <a:buFont typeface="Arial"/>
              <a:buChar char="•"/>
            </a:pPr>
            <a:r>
              <a:rPr lang="en-US" sz="1200" b="0" kern="1200" baseline="0" dirty="0" smtClean="0">
                <a:solidFill>
                  <a:schemeClr val="tx1"/>
                </a:solidFill>
                <a:latin typeface="+mn-lt"/>
                <a:ea typeface="+mn-ea"/>
                <a:cs typeface="+mn-cs"/>
              </a:rPr>
              <a:t> Negligent Misrepresentation </a:t>
            </a:r>
          </a:p>
          <a:p>
            <a:pPr lvl="1">
              <a:buFont typeface="Arial"/>
              <a:buChar char="•"/>
            </a:pPr>
            <a:r>
              <a:rPr lang="en-US" sz="1200" b="0" kern="1200" baseline="0" dirty="0" smtClean="0">
                <a:solidFill>
                  <a:schemeClr val="tx1"/>
                </a:solidFill>
                <a:latin typeface="+mn-lt"/>
                <a:ea typeface="+mn-ea"/>
                <a:cs typeface="+mn-cs"/>
              </a:rPr>
              <a:t> Common law fraud</a:t>
            </a:r>
          </a:p>
          <a:p>
            <a:pPr lvl="1">
              <a:buFont typeface="Arial"/>
              <a:buChar char="•"/>
            </a:pPr>
            <a:r>
              <a:rPr lang="en-US" sz="1200" b="0" kern="1200" baseline="0" dirty="0" smtClean="0">
                <a:solidFill>
                  <a:schemeClr val="tx1"/>
                </a:solidFill>
                <a:latin typeface="+mn-lt"/>
                <a:ea typeface="+mn-ea"/>
                <a:cs typeface="+mn-cs"/>
              </a:rPr>
              <a:t> Breach of K</a:t>
            </a:r>
          </a:p>
          <a:p>
            <a:pPr lvl="1">
              <a:buFont typeface="Arial"/>
              <a:buChar char="•"/>
            </a:pPr>
            <a:r>
              <a:rPr lang="en-US" sz="1200" b="0" kern="1200" baseline="0" dirty="0" smtClean="0">
                <a:solidFill>
                  <a:schemeClr val="tx1"/>
                </a:solidFill>
                <a:latin typeface="+mn-lt"/>
                <a:ea typeface="+mn-ea"/>
                <a:cs typeface="+mn-cs"/>
              </a:rPr>
              <a:t> UPL</a:t>
            </a:r>
          </a:p>
          <a:p>
            <a:pPr lvl="1">
              <a:buFont typeface="Arial"/>
              <a:buChar char="•"/>
            </a:pP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Notario</a:t>
            </a:r>
            <a:r>
              <a:rPr lang="en-US" sz="1200" b="0" kern="1200" baseline="0" dirty="0" smtClean="0">
                <a:solidFill>
                  <a:schemeClr val="tx1"/>
                </a:solidFill>
                <a:latin typeface="+mn-lt"/>
                <a:ea typeface="+mn-ea"/>
                <a:cs typeface="+mn-cs"/>
              </a:rPr>
              <a:t> specific statute in MD (MICA)</a:t>
            </a:r>
          </a:p>
          <a:p>
            <a:pPr lvl="1">
              <a:buFont typeface="Arial"/>
              <a:buNone/>
            </a:pPr>
            <a:endParaRPr lang="en-US" sz="1200" b="0" kern="1200" baseline="0" dirty="0" smtClean="0">
              <a:solidFill>
                <a:schemeClr val="tx1"/>
              </a:solidFill>
              <a:latin typeface="+mn-lt"/>
              <a:ea typeface="+mn-ea"/>
              <a:cs typeface="+mn-cs"/>
            </a:endParaRPr>
          </a:p>
          <a:p>
            <a:pPr lvl="0">
              <a:buFont typeface="Arial"/>
              <a:buNone/>
            </a:pPr>
            <a:r>
              <a:rPr lang="en-US" sz="1200" b="1" kern="1200" baseline="0" dirty="0" smtClean="0">
                <a:solidFill>
                  <a:schemeClr val="tx1"/>
                </a:solidFill>
                <a:latin typeface="+mn-lt"/>
                <a:ea typeface="+mn-ea"/>
                <a:cs typeface="+mn-cs"/>
              </a:rPr>
              <a:t>Immigration </a:t>
            </a:r>
          </a:p>
          <a:p>
            <a:pPr lvl="0">
              <a:buFont typeface="Arial"/>
              <a:buChar char="•"/>
            </a:pP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Very new idea! </a:t>
            </a:r>
          </a:p>
          <a:p>
            <a:pPr lvl="0">
              <a:buFont typeface="Arial"/>
              <a:buChar char="•"/>
            </a:pPr>
            <a:r>
              <a:rPr lang="en-US" sz="1200" b="0" kern="1200" baseline="0" dirty="0" smtClean="0">
                <a:solidFill>
                  <a:schemeClr val="tx1"/>
                </a:solidFill>
                <a:latin typeface="+mn-lt"/>
                <a:ea typeface="+mn-ea"/>
                <a:cs typeface="+mn-cs"/>
              </a:rPr>
              <a:t> Really fact dependent</a:t>
            </a:r>
          </a:p>
          <a:p>
            <a:r>
              <a:rPr lang="en-US" sz="1200" b="0" kern="1200" baseline="0" dirty="0" smtClean="0">
                <a:solidFill>
                  <a:schemeClr val="tx1"/>
                </a:solidFill>
                <a:latin typeface="+mn-lt"/>
                <a:ea typeface="+mn-ea"/>
                <a:cs typeface="+mn-cs"/>
              </a:rPr>
              <a:t> for U visa – need a qualifying crime! (like </a:t>
            </a:r>
            <a:r>
              <a:rPr lang="en-US" sz="1200" kern="1200" baseline="0" dirty="0" smtClean="0">
                <a:solidFill>
                  <a:schemeClr val="tx1"/>
                </a:solidFill>
                <a:latin typeface="+mn-lt"/>
                <a:ea typeface="+mn-ea"/>
                <a:cs typeface="+mn-cs"/>
              </a:rPr>
              <a:t>extortion, blackmail, obstruction of justice, witness tampering, perjury, fraud in foreign labor contracting, stalking)</a:t>
            </a:r>
          </a:p>
          <a:p>
            <a:pPr>
              <a:buFont typeface="Arial"/>
              <a:buChar char="•"/>
            </a:pPr>
            <a:r>
              <a:rPr lang="en-US" sz="1200" b="0" kern="1200" baseline="0" dirty="0" smtClean="0">
                <a:solidFill>
                  <a:schemeClr val="tx1"/>
                </a:solidFill>
                <a:latin typeface="+mn-lt"/>
                <a:ea typeface="+mn-ea"/>
                <a:cs typeface="+mn-cs"/>
              </a:rPr>
              <a:t> Mention the elements for a U visa </a:t>
            </a:r>
          </a:p>
          <a:p>
            <a:pPr lvl="0">
              <a:buFont typeface="Arial"/>
              <a:buChar char="•"/>
            </a:pPr>
            <a:r>
              <a:rPr lang="en-US" sz="1200" b="0" kern="1200" baseline="0" dirty="0" smtClean="0">
                <a:solidFill>
                  <a:schemeClr val="tx1"/>
                </a:solidFill>
                <a:latin typeface="+mn-lt"/>
                <a:ea typeface="+mn-ea"/>
                <a:cs typeface="+mn-cs"/>
              </a:rPr>
              <a:t> Can also mention Motion to reopen where a deportation order has been entered (by Judge) AND Motion to </a:t>
            </a:r>
            <a:r>
              <a:rPr lang="en-US" sz="1200" b="0" kern="1200" baseline="0" dirty="0" err="1" smtClean="0">
                <a:solidFill>
                  <a:schemeClr val="tx1"/>
                </a:solidFill>
                <a:latin typeface="+mn-lt"/>
                <a:ea typeface="+mn-ea"/>
                <a:cs typeface="+mn-cs"/>
              </a:rPr>
              <a:t>subpeona</a:t>
            </a:r>
            <a:r>
              <a:rPr lang="en-US" sz="1200" b="0" kern="1200" baseline="0" dirty="0" smtClean="0">
                <a:solidFill>
                  <a:schemeClr val="tx1"/>
                </a:solidFill>
                <a:latin typeface="+mn-lt"/>
                <a:ea typeface="+mn-ea"/>
                <a:cs typeface="+mn-cs"/>
              </a:rPr>
              <a:t> the </a:t>
            </a:r>
            <a:r>
              <a:rPr lang="en-US" sz="1200" b="0" kern="1200" baseline="0" dirty="0" err="1" smtClean="0">
                <a:solidFill>
                  <a:schemeClr val="tx1"/>
                </a:solidFill>
                <a:latin typeface="+mn-lt"/>
                <a:ea typeface="+mn-ea"/>
                <a:cs typeface="+mn-cs"/>
              </a:rPr>
              <a:t>notario</a:t>
            </a:r>
            <a:r>
              <a:rPr lang="en-US" sz="1200" b="0" kern="1200" baseline="0" dirty="0" smtClean="0">
                <a:solidFill>
                  <a:schemeClr val="tx1"/>
                </a:solidFill>
                <a:latin typeface="+mn-lt"/>
                <a:ea typeface="+mn-ea"/>
                <a:cs typeface="+mn-cs"/>
              </a:rPr>
              <a:t> (by Judge)</a:t>
            </a:r>
          </a:p>
          <a:p>
            <a:pPr lvl="0">
              <a:buFont typeface="Arial"/>
              <a:buChar char="•"/>
            </a:pPr>
            <a:endParaRPr lang="en-US" sz="1200" b="0" kern="1200" baseline="0" dirty="0" smtClean="0">
              <a:solidFill>
                <a:schemeClr val="tx1"/>
              </a:solidFill>
              <a:latin typeface="+mn-lt"/>
              <a:ea typeface="+mn-ea"/>
              <a:cs typeface="+mn-cs"/>
            </a:endParaRPr>
          </a:p>
          <a:p>
            <a:pPr lvl="0">
              <a:buFont typeface="Arial"/>
              <a:buNone/>
            </a:pPr>
            <a:r>
              <a:rPr lang="en-US" sz="1200" b="1" u="none" kern="1200" baseline="0" dirty="0" smtClean="0">
                <a:solidFill>
                  <a:schemeClr val="tx1"/>
                </a:solidFill>
                <a:latin typeface="+mn-lt"/>
                <a:ea typeface="+mn-ea"/>
                <a:cs typeface="+mn-cs"/>
              </a:rPr>
              <a:t>For our reference (in case it comes up in the Q&amp;A)</a:t>
            </a:r>
          </a:p>
          <a:p>
            <a:pPr algn="ctr"/>
            <a:r>
              <a:rPr lang="en-US" sz="1200" b="1" kern="1200" dirty="0" smtClean="0">
                <a:solidFill>
                  <a:schemeClr val="tx1"/>
                </a:solidFill>
                <a:latin typeface="+mn-lt"/>
                <a:ea typeface="+mn-ea"/>
                <a:cs typeface="+mn-cs"/>
              </a:rPr>
              <a:t>Unauthorized Practice of Law, Rule 49 of the Rules of the District of Columbia Court of Appeals:</a:t>
            </a:r>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t>
            </a:r>
            <a:r>
              <a:rPr lang="en-US" sz="1200" b="0" kern="1200" dirty="0" err="1" smtClean="0">
                <a:solidFill>
                  <a:schemeClr val="tx1"/>
                </a:solidFill>
                <a:latin typeface="+mn-lt"/>
                <a:ea typeface="+mn-ea"/>
                <a:cs typeface="+mn-cs"/>
              </a:rPr>
              <a:t>a)General</a:t>
            </a:r>
            <a:r>
              <a:rPr lang="en-US" sz="1200" b="0" kern="1200" dirty="0" smtClean="0">
                <a:solidFill>
                  <a:schemeClr val="tx1"/>
                </a:solidFill>
                <a:latin typeface="+mn-lt"/>
                <a:ea typeface="+mn-ea"/>
                <a:cs typeface="+mn-cs"/>
              </a:rPr>
              <a:t> Rule. No person shall engage in the practice of law in the District of Columbia or in any manner hold out as authorized or competent to practice law in the District of Columbia unless enrolled as an active member of the District of Columbia Bar, except as otherwise permitted by these Rules.</a:t>
            </a:r>
          </a:p>
          <a:p>
            <a:r>
              <a:rPr lang="en-US" sz="1200" b="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(2) “Practice of Law” means the provision of professional legal advice or services where there</a:t>
            </a:r>
          </a:p>
          <a:p>
            <a:r>
              <a:rPr lang="en-US" sz="1200" b="0" kern="1200" dirty="0" smtClean="0">
                <a:solidFill>
                  <a:schemeClr val="tx1"/>
                </a:solidFill>
                <a:latin typeface="+mn-lt"/>
                <a:ea typeface="+mn-ea"/>
                <a:cs typeface="+mn-cs"/>
              </a:rPr>
              <a:t>is a client relationship of trust or reliance. One is presumed to be practicing law when engaging in any</a:t>
            </a:r>
          </a:p>
          <a:p>
            <a:r>
              <a:rPr lang="en-US" sz="1200" b="0" kern="1200" dirty="0" smtClean="0">
                <a:solidFill>
                  <a:schemeClr val="tx1"/>
                </a:solidFill>
                <a:latin typeface="+mn-lt"/>
                <a:ea typeface="+mn-ea"/>
                <a:cs typeface="+mn-cs"/>
              </a:rPr>
              <a:t>of the following conduct on behalf of another:</a:t>
            </a:r>
          </a:p>
          <a:p>
            <a:r>
              <a:rPr lang="en-US" sz="1200" b="0" kern="1200" dirty="0" smtClean="0">
                <a:solidFill>
                  <a:schemeClr val="tx1"/>
                </a:solidFill>
                <a:latin typeface="+mn-lt"/>
                <a:ea typeface="+mn-ea"/>
                <a:cs typeface="+mn-cs"/>
              </a:rPr>
              <a:t>(A) Preparing any legal document, including any deeds, mortgages, assignments, discharges,</a:t>
            </a:r>
          </a:p>
          <a:p>
            <a:r>
              <a:rPr lang="en-US" sz="1200" b="0" kern="1200" dirty="0" smtClean="0">
                <a:solidFill>
                  <a:schemeClr val="tx1"/>
                </a:solidFill>
                <a:latin typeface="+mn-lt"/>
                <a:ea typeface="+mn-ea"/>
                <a:cs typeface="+mn-cs"/>
              </a:rPr>
              <a:t>leases, trust instruments or any other instruments intended to affect interests in real or personal</a:t>
            </a:r>
          </a:p>
          <a:p>
            <a:r>
              <a:rPr lang="en-US" sz="1200" b="0" kern="1200" dirty="0" smtClean="0">
                <a:solidFill>
                  <a:schemeClr val="tx1"/>
                </a:solidFill>
                <a:latin typeface="+mn-lt"/>
                <a:ea typeface="+mn-ea"/>
                <a:cs typeface="+mn-cs"/>
              </a:rPr>
              <a:t>property, will, codicils, instruments intended to affect the disposition of property of decedents’ estates,</a:t>
            </a:r>
          </a:p>
          <a:p>
            <a:r>
              <a:rPr lang="en-US" sz="1200" b="0" kern="1200" dirty="0" smtClean="0">
                <a:solidFill>
                  <a:schemeClr val="tx1"/>
                </a:solidFill>
                <a:latin typeface="+mn-lt"/>
                <a:ea typeface="+mn-ea"/>
                <a:cs typeface="+mn-cs"/>
              </a:rPr>
              <a:t>other instruments intended to affect or secure legal rights, and contracts except routine agreements</a:t>
            </a:r>
          </a:p>
          <a:p>
            <a:r>
              <a:rPr lang="en-US" sz="1200" b="0" kern="1200" dirty="0" smtClean="0">
                <a:solidFill>
                  <a:schemeClr val="tx1"/>
                </a:solidFill>
                <a:latin typeface="+mn-lt"/>
                <a:ea typeface="+mn-ea"/>
                <a:cs typeface="+mn-cs"/>
              </a:rPr>
              <a:t>incidental to a regular course of business;</a:t>
            </a:r>
          </a:p>
          <a:p>
            <a:r>
              <a:rPr lang="en-US" sz="1200" b="0" kern="1200" dirty="0" smtClean="0">
                <a:solidFill>
                  <a:schemeClr val="tx1"/>
                </a:solidFill>
                <a:latin typeface="+mn-lt"/>
                <a:ea typeface="+mn-ea"/>
                <a:cs typeface="+mn-cs"/>
              </a:rPr>
              <a:t>(B) Preparing or expressing legal opinions;</a:t>
            </a:r>
          </a:p>
          <a:p>
            <a:r>
              <a:rPr lang="en-US" sz="1200" b="0" kern="1200" dirty="0" smtClean="0">
                <a:solidFill>
                  <a:schemeClr val="tx1"/>
                </a:solidFill>
                <a:latin typeface="+mn-lt"/>
                <a:ea typeface="+mn-ea"/>
                <a:cs typeface="+mn-cs"/>
              </a:rPr>
              <a:t>(C) Appearing or acting as an attorney in any tribunal;</a:t>
            </a:r>
          </a:p>
          <a:p>
            <a:r>
              <a:rPr lang="en-US" sz="1200" b="0" kern="1200" dirty="0" smtClean="0">
                <a:solidFill>
                  <a:schemeClr val="tx1"/>
                </a:solidFill>
                <a:latin typeface="+mn-lt"/>
                <a:ea typeface="+mn-ea"/>
                <a:cs typeface="+mn-cs"/>
              </a:rPr>
              <a:t>(D) Preparing any claims, demands or pleadings of any kind, or any written documents</a:t>
            </a:r>
          </a:p>
          <a:p>
            <a:r>
              <a:rPr lang="en-US" sz="1200" b="0" kern="1200" dirty="0" smtClean="0">
                <a:solidFill>
                  <a:schemeClr val="tx1"/>
                </a:solidFill>
                <a:latin typeface="+mn-lt"/>
                <a:ea typeface="+mn-ea"/>
                <a:cs typeface="+mn-cs"/>
              </a:rPr>
              <a:t>containing legal argument or interpretation of law, for filing in any court, administrative agency or</a:t>
            </a:r>
          </a:p>
          <a:p>
            <a:r>
              <a:rPr lang="en-US" sz="1200" b="0" kern="1200" dirty="0" smtClean="0">
                <a:solidFill>
                  <a:schemeClr val="tx1"/>
                </a:solidFill>
                <a:latin typeface="+mn-lt"/>
                <a:ea typeface="+mn-ea"/>
                <a:cs typeface="+mn-cs"/>
              </a:rPr>
              <a:t>other tribunal;</a:t>
            </a:r>
          </a:p>
          <a:p>
            <a:r>
              <a:rPr lang="en-US" sz="1200" b="0" kern="1200" dirty="0" smtClean="0">
                <a:solidFill>
                  <a:schemeClr val="tx1"/>
                </a:solidFill>
                <a:latin typeface="+mn-lt"/>
                <a:ea typeface="+mn-ea"/>
                <a:cs typeface="+mn-cs"/>
              </a:rPr>
              <a:t>(E) Providing advice or counsel as to how any of the activities described in subparagraph (A)</a:t>
            </a:r>
          </a:p>
          <a:p>
            <a:r>
              <a:rPr lang="en-US" sz="1200" b="0" kern="1200" dirty="0" smtClean="0">
                <a:solidFill>
                  <a:schemeClr val="tx1"/>
                </a:solidFill>
                <a:latin typeface="+mn-lt"/>
                <a:ea typeface="+mn-ea"/>
                <a:cs typeface="+mn-cs"/>
              </a:rPr>
              <a:t>through (D) might be done, or whether they were done, in accordance with applicable law;</a:t>
            </a:r>
          </a:p>
          <a:p>
            <a:r>
              <a:rPr lang="en-US" sz="1200" b="0" kern="1200" dirty="0" smtClean="0">
                <a:solidFill>
                  <a:schemeClr val="tx1"/>
                </a:solidFill>
                <a:latin typeface="+mn-lt"/>
                <a:ea typeface="+mn-ea"/>
                <a:cs typeface="+mn-cs"/>
              </a:rPr>
              <a:t>(F) Furnishing an attorney or attorneys, or other persons, to render the services described in</a:t>
            </a:r>
          </a:p>
          <a:p>
            <a:r>
              <a:rPr lang="en-US" sz="1200" b="0" kern="1200" dirty="0" smtClean="0">
                <a:solidFill>
                  <a:schemeClr val="tx1"/>
                </a:solidFill>
                <a:latin typeface="+mn-lt"/>
                <a:ea typeface="+mn-ea"/>
                <a:cs typeface="+mn-cs"/>
              </a:rPr>
              <a:t>subparagraphs (a) through (</a:t>
            </a:r>
            <a:r>
              <a:rPr lang="en-US" sz="1200" b="0" kern="1200" dirty="0" err="1" smtClean="0">
                <a:solidFill>
                  <a:schemeClr val="tx1"/>
                </a:solidFill>
                <a:latin typeface="+mn-lt"/>
                <a:ea typeface="+mn-ea"/>
                <a:cs typeface="+mn-cs"/>
              </a:rPr>
              <a:t>e</a:t>
            </a:r>
            <a:r>
              <a:rPr lang="en-US" sz="1200" b="0" kern="1200" dirty="0" smtClean="0">
                <a:solidFill>
                  <a:schemeClr val="tx1"/>
                </a:solidFill>
                <a:latin typeface="+mn-lt"/>
                <a:ea typeface="+mn-ea"/>
                <a:cs typeface="+mn-cs"/>
              </a:rPr>
              <a:t>) above.</a:t>
            </a:r>
          </a:p>
          <a:p>
            <a:r>
              <a:rPr lang="en-US" sz="1200" b="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(2) Violations of the provisions of this Rule 49 shall be punishable by the Court of Appeals as contempt and/or subject to injunctive relief. The Court of Appeals holds the power to include within its remedy compensation to persons harmed by violation of this Rule or of an injunction entered under it.</a:t>
            </a:r>
          </a:p>
          <a:p>
            <a:endParaRPr lang="en-US" sz="1200" b="0" kern="1200" dirty="0" smtClean="0">
              <a:solidFill>
                <a:schemeClr val="tx1"/>
              </a:solidFill>
              <a:latin typeface="+mn-lt"/>
              <a:ea typeface="+mn-ea"/>
              <a:cs typeface="+mn-cs"/>
            </a:endParaRPr>
          </a:p>
          <a:p>
            <a:pPr algn="ctr"/>
            <a:r>
              <a:rPr lang="en-US" sz="2600" b="1" dirty="0" smtClean="0">
                <a:latin typeface="Corbel"/>
                <a:cs typeface="Corbel"/>
              </a:rPr>
              <a:t>D.C. Consumer Protection Procedures Act </a:t>
            </a:r>
          </a:p>
          <a:p>
            <a:pPr algn="ctr"/>
            <a:r>
              <a:rPr lang="en-US" sz="2600" b="1" dirty="0" smtClean="0">
                <a:latin typeface="Corbel"/>
                <a:cs typeface="Corbel"/>
              </a:rPr>
              <a:t>Chapter 39 D.C. Code § 28-3904 Unlawful trade practices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Prohibits:</a:t>
            </a:r>
          </a:p>
          <a:p>
            <a:pPr lvl="1"/>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Represent[ing</a:t>
            </a:r>
            <a:r>
              <a:rPr lang="en-US" sz="1200" kern="1200" dirty="0" smtClean="0">
                <a:solidFill>
                  <a:schemeClr val="tx1"/>
                </a:solidFill>
                <a:latin typeface="+mn-lt"/>
                <a:ea typeface="+mn-ea"/>
                <a:cs typeface="+mn-cs"/>
              </a:rPr>
              <a:t>] that ... services have a source, sponsorship, approval, 		certification ... characteristics ...uses, benefits ... that they do not have.”</a:t>
            </a:r>
          </a:p>
          <a:p>
            <a:pPr lvl="1"/>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Represent[ing</a:t>
            </a:r>
            <a:r>
              <a:rPr lang="en-US" sz="1200" kern="1200" dirty="0" smtClean="0">
                <a:solidFill>
                  <a:schemeClr val="tx1"/>
                </a:solidFill>
                <a:latin typeface="+mn-lt"/>
                <a:ea typeface="+mn-ea"/>
                <a:cs typeface="+mn-cs"/>
              </a:rPr>
              <a:t>] that the person has a sponsorship, approval, status, affiliation, 	certification, or connection that the person does not have.”</a:t>
            </a:r>
          </a:p>
          <a:p>
            <a:pPr lvl="1"/>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Misrepresent[ing</a:t>
            </a:r>
            <a:r>
              <a:rPr lang="en-US" sz="1200" kern="1200" dirty="0" smtClean="0">
                <a:solidFill>
                  <a:schemeClr val="tx1"/>
                </a:solidFill>
                <a:latin typeface="+mn-lt"/>
                <a:ea typeface="+mn-ea"/>
                <a:cs typeface="+mn-cs"/>
              </a:rPr>
              <a:t>] as to a material fact which has a tendency to mislead.”</a:t>
            </a:r>
          </a:p>
          <a:p>
            <a:pPr lvl="1"/>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Fail[ing</a:t>
            </a:r>
            <a:r>
              <a:rPr lang="en-US" sz="1200" kern="1200" dirty="0" smtClean="0">
                <a:solidFill>
                  <a:schemeClr val="tx1"/>
                </a:solidFill>
                <a:latin typeface="+mn-lt"/>
                <a:ea typeface="+mn-ea"/>
                <a:cs typeface="+mn-cs"/>
              </a:rPr>
              <a:t>] to state a material fact if such failure tends to mislead.”</a:t>
            </a:r>
          </a:p>
          <a:p>
            <a:endParaRPr lang="en-US" sz="1200" b="0" kern="1200" dirty="0" smtClean="0">
              <a:solidFill>
                <a:schemeClr val="tx1"/>
              </a:solidFill>
              <a:latin typeface="+mn-lt"/>
              <a:ea typeface="+mn-ea"/>
              <a:cs typeface="+mn-cs"/>
            </a:endParaRPr>
          </a:p>
          <a:p>
            <a:pPr lvl="0">
              <a:buFont typeface="Arial"/>
              <a:buNone/>
            </a:pP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5BE58B-73D3-A744-BFD8-B616AB583E0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2EF85D6-21FA-6642-9773-00B4C77603B3}" type="datetime1">
              <a:rPr lang="en-US" smtClean="0"/>
              <a:pPr/>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C41667-7291-42E8-B00B-345BA5840895}" type="slidenum">
              <a:rPr/>
              <a:pPr/>
              <a:t>‹#›</a:t>
            </a:fld>
            <a:endParaRPr/>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5C1D4-B478-754A-9065-8CFBE07317FE}" type="datetime1">
              <a:rPr lang="en-US" smtClean="0">
                <a:solidFill>
                  <a:prstClr val="black">
                    <a:tint val="75000"/>
                  </a:prstClr>
                </a:solidFill>
              </a:rPr>
              <a:pPr/>
              <a:t>7/15/2013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A30AE7-713A-4299-BFDC-2F9E7505E874}" type="slidenum">
              <a:rPr lang="en-US" smtClean="0">
                <a:solidFill>
                  <a:prstClr val="black">
                    <a:tint val="75000"/>
                  </a:prstClr>
                </a:solidFill>
              </a:rPr>
              <a:pPr/>
              <a:t>‹#›</a:t>
            </a:fld>
            <a:endParaRPr lang="en-US" dirty="0">
              <a:solidFill>
                <a:prstClr val="black">
                  <a:tint val="75000"/>
                </a:prstClr>
              </a:solidFill>
            </a:endParaRPr>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FCBC24D-B5FC-2342-95BD-E0AEE1D61082}" type="datetime1">
              <a:rPr lang="en-US" smtClean="0">
                <a:solidFill>
                  <a:prstClr val="black">
                    <a:tint val="75000"/>
                  </a:prstClr>
                </a:solidFill>
              </a:rPr>
              <a:pPr/>
              <a:t>7/15/2013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A30AE7-713A-4299-BFDC-2F9E7505E874}"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9E8353E4-9BB0-8C44-82F1-BC226BE48817}" type="datetime1">
              <a:rPr lang="en-US" smtClean="0">
                <a:solidFill>
                  <a:prstClr val="black">
                    <a:tint val="75000"/>
                  </a:prstClr>
                </a:solidFill>
              </a:rPr>
              <a:pPr/>
              <a:t>7/15/2013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A30AE7-713A-4299-BFDC-2F9E7505E874}"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4" name="Content Placeholder 2"/>
          <p:cNvSpPr>
            <a:spLocks noGrp="1"/>
          </p:cNvSpPr>
          <p:nvPr>
            <p:ph idx="1"/>
          </p:nvPr>
        </p:nvSpPr>
        <p:spPr>
          <a:xfrm>
            <a:off x="762000" y="1752600"/>
            <a:ext cx="6553200" cy="4343400"/>
          </a:xfrm>
        </p:spPr>
        <p:txBody>
          <a:bodyPr/>
          <a:lstStyle>
            <a:lvl1pPr>
              <a:buFontTx/>
              <a:buNone/>
              <a:defRPr>
                <a:solidFill>
                  <a:schemeClr val="tx1"/>
                </a:solidFill>
                <a:latin typeface="+mn-lt"/>
              </a:defRPr>
            </a:lvl1pPr>
            <a:lvl2pPr>
              <a:buFontTx/>
              <a:buNone/>
              <a:defRPr sz="1600">
                <a:solidFill>
                  <a:schemeClr val="tx1"/>
                </a:solidFill>
                <a:latin typeface="+mn-lt"/>
              </a:defRPr>
            </a:lvl2pPr>
            <a:lvl3pPr>
              <a:buFontTx/>
              <a:buNone/>
              <a:defRPr sz="1600">
                <a:solidFill>
                  <a:schemeClr val="tx1"/>
                </a:solidFill>
                <a:latin typeface="+mn-lt"/>
              </a:defRPr>
            </a:lvl3pPr>
            <a:lvl4pPr>
              <a:buFontTx/>
              <a:buNone/>
              <a:defRPr sz="1600">
                <a:solidFill>
                  <a:schemeClr val="tx1"/>
                </a:solidFill>
                <a:latin typeface="+mn-lt"/>
              </a:defRPr>
            </a:lvl4pPr>
            <a:lvl5pPr>
              <a:buFontTx/>
              <a:buNone/>
              <a:defRPr sz="160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010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E54BC3A-4A3C-B448-9537-E66BA28B29F4}" type="datetime1">
              <a:rPr lang="en-US" smtClean="0">
                <a:solidFill>
                  <a:prstClr val="black">
                    <a:tint val="75000"/>
                  </a:prstClr>
                </a:solidFill>
              </a:rPr>
              <a:pPr/>
              <a:t>7/15/2013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A30AE7-713A-4299-BFDC-2F9E7505E874}"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FAE5244-2CDE-1449-8C33-C8865CFB9653}" type="datetime1">
              <a:rPr lang="en-US" smtClean="0"/>
              <a:pPr/>
              <a:t>7/15/2013</a:t>
            </a:fld>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dirty="0"/>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34A7B7-515C-0049-88AE-5D01CE4307F1}" type="datetime1">
              <a:rPr lang="en-US" smtClean="0"/>
              <a:pPr/>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519841-B96A-4DD9-B158-9961937F6A4E}" type="slidenum">
              <a:rPr/>
              <a:pPr/>
              <a:t>‹#›</a:t>
            </a:fld>
            <a:endParaRPr/>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04B334D-A24B-3E4E-9080-9E02805FC6BD}" type="datetime1">
              <a:rPr lang="en-US" smtClean="0">
                <a:solidFill>
                  <a:prstClr val="black">
                    <a:tint val="75000"/>
                  </a:prstClr>
                </a:solidFill>
              </a:rPr>
              <a:pPr/>
              <a:t>7/15/2013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A30AE7-713A-4299-BFDC-2F9E7505E874}" type="slidenum">
              <a:rPr lang="en-US" smtClean="0">
                <a:solidFill>
                  <a:prstClr val="black">
                    <a:tint val="75000"/>
                  </a:prstClr>
                </a:solidFill>
              </a:rPr>
              <a:pPr/>
              <a:t>‹#›</a:t>
            </a:fld>
            <a:endParaRPr lang="en-US" dirty="0">
              <a:solidFill>
                <a:prstClr val="black">
                  <a:tint val="75000"/>
                </a:prstClr>
              </a:solidFill>
            </a:endParaRPr>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EC82F1A-6BC6-A547-B9DA-7A909E71A464}" type="datetime1">
              <a:rPr lang="en-US" smtClean="0">
                <a:solidFill>
                  <a:prstClr val="black">
                    <a:tint val="75000"/>
                  </a:prstClr>
                </a:solidFill>
              </a:rPr>
              <a:pPr/>
              <a:t>7/15/2013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1A30AE7-713A-4299-BFDC-2F9E7505E87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A33172D-6272-9C47-ACD7-3CF18FF4876C}" type="datetime1">
              <a:rPr lang="en-US" smtClean="0">
                <a:solidFill>
                  <a:prstClr val="black">
                    <a:tint val="75000"/>
                  </a:prstClr>
                </a:solidFill>
              </a:rPr>
              <a:pPr/>
              <a:t>7/15/2013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1A30AE7-713A-4299-BFDC-2F9E7505E874}" type="slidenum">
              <a:rPr lang="en-US" smtClean="0">
                <a:solidFill>
                  <a:prstClr val="black">
                    <a:tint val="75000"/>
                  </a:prstClr>
                </a:solidFill>
              </a:rPr>
              <a:pPr/>
              <a:t>‹#›</a:t>
            </a:fld>
            <a:endParaRPr lang="en-US" dirty="0">
              <a:solidFill>
                <a:prstClr val="black">
                  <a:tint val="75000"/>
                </a:prstClr>
              </a:solidFill>
            </a:endParaRPr>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E38D0-6BD2-D443-9C9F-EDBAD7FF0E61}" type="datetime1">
              <a:rPr lang="en-US" smtClean="0">
                <a:solidFill>
                  <a:prstClr val="black">
                    <a:tint val="75000"/>
                  </a:prstClr>
                </a:solidFill>
              </a:rPr>
              <a:pPr/>
              <a:t>7/15/2013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1A30AE7-713A-4299-BFDC-2F9E7505E87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83A9-2114-D84E-B20E-BE1451CCD3F5}" type="datetime1">
              <a:rPr lang="en-US" smtClean="0">
                <a:solidFill>
                  <a:prstClr val="black">
                    <a:tint val="75000"/>
                  </a:prstClr>
                </a:solidFill>
              </a:rPr>
              <a:pPr/>
              <a:t>7/15/2013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A30AE7-713A-4299-BFDC-2F9E7505E87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9FFA-F85D-D84C-AD81-F871DA24B7D8}" type="datetime1">
              <a:rPr lang="en-US" smtClean="0"/>
              <a:pPr/>
              <a:t>7/15/2013</a:t>
            </a:fld>
            <a:endParaRPr lang="en-US"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92BBB92-E2F4-4383-8E20-F0369E6DD44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698" r:id="rId13"/>
  </p:sldLayoutIdLst>
  <p:hf sldNum="0" hdr="0" ftr="0" dt="0"/>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logo.gif"/>
          <p:cNvPicPr>
            <a:picLocks noGrp="1" noChangeAspect="1"/>
          </p:cNvPicPr>
          <p:nvPr>
            <p:ph type="pic" idx="1"/>
          </p:nvPr>
        </p:nvPicPr>
        <p:blipFill>
          <a:blip r:embed="rId3"/>
          <a:srcRect t="-18233" b="-18233"/>
          <a:stretch>
            <a:fillRect/>
          </a:stretch>
        </p:blipFill>
        <p:spPr>
          <a:xfrm>
            <a:off x="4343400" y="1219200"/>
            <a:ext cx="4572000" cy="4434987"/>
          </a:xfrm>
        </p:spPr>
      </p:pic>
      <p:sp>
        <p:nvSpPr>
          <p:cNvPr id="12" name="Rectangle 11"/>
          <p:cNvSpPr/>
          <p:nvPr/>
        </p:nvSpPr>
        <p:spPr>
          <a:xfrm>
            <a:off x="0" y="304800"/>
            <a:ext cx="9144000" cy="553998"/>
          </a:xfrm>
          <a:prstGeom prst="rect">
            <a:avLst/>
          </a:prstGeom>
          <a:solidFill>
            <a:schemeClr val="tx1"/>
          </a:solidFill>
        </p:spPr>
        <p:txBody>
          <a:bodyPr wrap="square" lIns="91440" tIns="45720" rIns="91440" bIns="45720">
            <a:spAutoFit/>
          </a:bodyPr>
          <a:lstStyle/>
          <a:p>
            <a:pPr algn="ctr"/>
            <a:r>
              <a:rPr lang="en-US" sz="3000" b="1" dirty="0" err="1" smtClean="0">
                <a:ln w="1905"/>
                <a:solidFill>
                  <a:srgbClr val="782F8E"/>
                </a:solidFill>
                <a:effectLst>
                  <a:innerShdw blurRad="69850" dist="43180" dir="5400000">
                    <a:srgbClr val="000000">
                      <a:alpha val="65000"/>
                    </a:srgbClr>
                  </a:innerShdw>
                </a:effectLst>
                <a:latin typeface="+mj-lt"/>
              </a:rPr>
              <a:t>Ayuda’s</a:t>
            </a:r>
            <a:r>
              <a:rPr lang="en-US" sz="3000" b="1" dirty="0" smtClean="0">
                <a:ln w="1905"/>
                <a:solidFill>
                  <a:srgbClr val="782F8E"/>
                </a:solidFill>
                <a:effectLst>
                  <a:innerShdw blurRad="69850" dist="43180" dir="5400000">
                    <a:srgbClr val="000000">
                      <a:alpha val="65000"/>
                    </a:srgbClr>
                  </a:innerShdw>
                </a:effectLst>
                <a:latin typeface="+mj-lt"/>
              </a:rPr>
              <a:t> Project END (Eradicating Notario Deceit)</a:t>
            </a:r>
            <a:endParaRPr lang="en-US" sz="3000" b="1" cap="all" dirty="0">
              <a:ln w="9000" cmpd="sng">
                <a:solidFill>
                  <a:schemeClr val="accent4">
                    <a:shade val="50000"/>
                    <a:satMod val="120000"/>
                  </a:schemeClr>
                </a:solidFill>
                <a:prstDash val="solid"/>
              </a:ln>
              <a:solidFill>
                <a:srgbClr val="782F8E"/>
              </a:solidFill>
              <a:effectLst>
                <a:reflection blurRad="12700" stA="28000" endPos="45000" dist="1000" dir="5400000" sy="-100000" algn="bl" rotWithShape="0"/>
              </a:effectLst>
              <a:latin typeface="+mj-lt"/>
            </a:endParaRPr>
          </a:p>
        </p:txBody>
      </p:sp>
      <p:sp>
        <p:nvSpPr>
          <p:cNvPr id="13" name="TextBox 12"/>
          <p:cNvSpPr txBox="1"/>
          <p:nvPr/>
        </p:nvSpPr>
        <p:spPr>
          <a:xfrm>
            <a:off x="228600" y="1981200"/>
            <a:ext cx="4800600" cy="2585323"/>
          </a:xfrm>
          <a:prstGeom prst="rect">
            <a:avLst/>
          </a:prstGeom>
          <a:noFill/>
        </p:spPr>
        <p:txBody>
          <a:bodyPr wrap="square" rtlCol="0">
            <a:spAutoFit/>
          </a:bodyPr>
          <a:lstStyle/>
          <a:p>
            <a:r>
              <a:rPr lang="en-US" sz="2400" dirty="0" err="1" smtClean="0">
                <a:latin typeface="Corbel (body)"/>
                <a:cs typeface="Corbel (body)"/>
              </a:rPr>
              <a:t>Ayuda</a:t>
            </a:r>
            <a:endParaRPr lang="en-US" sz="2400" dirty="0" smtClean="0">
              <a:latin typeface="Corbel (body)"/>
              <a:cs typeface="Corbel (body)"/>
            </a:endParaRPr>
          </a:p>
          <a:p>
            <a:r>
              <a:rPr lang="en-US" sz="2400" dirty="0" smtClean="0">
                <a:latin typeface="Corbel (body)"/>
                <a:cs typeface="Corbel (body)"/>
              </a:rPr>
              <a:t>6925B Willow St. NW </a:t>
            </a:r>
          </a:p>
          <a:p>
            <a:r>
              <a:rPr lang="en-US" sz="2400" dirty="0" smtClean="0">
                <a:latin typeface="Corbel (body)"/>
                <a:cs typeface="Corbel (body)"/>
              </a:rPr>
              <a:t>Washington, DC 20012</a:t>
            </a:r>
          </a:p>
          <a:p>
            <a:endParaRPr lang="en-US" dirty="0" smtClean="0">
              <a:latin typeface="Corbel (body)"/>
              <a:cs typeface="Corbel (body)"/>
            </a:endParaRPr>
          </a:p>
          <a:p>
            <a:r>
              <a:rPr lang="en-US" dirty="0" smtClean="0">
                <a:solidFill>
                  <a:srgbClr val="FFC000"/>
                </a:solidFill>
                <a:latin typeface="Corbel (body)"/>
                <a:cs typeface="Corbel (body)"/>
              </a:rPr>
              <a:t>Cori Alonso-Yoder, Staff Attorney</a:t>
            </a:r>
          </a:p>
          <a:p>
            <a:r>
              <a:rPr lang="en-US" dirty="0" smtClean="0">
                <a:latin typeface="Corbel (body)"/>
                <a:cs typeface="Corbel (body)"/>
              </a:rPr>
              <a:t>Tel: 202-243-7308</a:t>
            </a:r>
          </a:p>
          <a:p>
            <a:r>
              <a:rPr lang="en-US" dirty="0" smtClean="0">
                <a:latin typeface="Corbel (body)"/>
                <a:cs typeface="Corbel (body)"/>
              </a:rPr>
              <a:t>Fax: 202-387-0324</a:t>
            </a:r>
          </a:p>
          <a:p>
            <a:r>
              <a:rPr lang="en-US" dirty="0" smtClean="0">
                <a:latin typeface="Corbel (body)"/>
                <a:cs typeface="Corbel (body)"/>
              </a:rPr>
              <a:t>Email: cori@ayuda.com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1"/>
            <a:ext cx="8229600" cy="2693045"/>
          </a:xfrm>
          <a:prstGeom prst="rect">
            <a:avLst/>
          </a:prstGeom>
          <a:solidFill>
            <a:srgbClr val="FFB91D"/>
          </a:solidFill>
        </p:spPr>
        <p:txBody>
          <a:bodyPr wrap="square" numCol="2" rtlCol="0">
            <a:spAutoFit/>
          </a:bodyPr>
          <a:lstStyle/>
          <a:p>
            <a:r>
              <a:rPr lang="en-US" sz="2400" b="1" dirty="0" smtClean="0">
                <a:solidFill>
                  <a:schemeClr val="bg1"/>
                </a:solidFill>
              </a:rPr>
              <a:t>Immigration Reform </a:t>
            </a:r>
          </a:p>
          <a:p>
            <a:endParaRPr lang="en-US" dirty="0" smtClean="0">
              <a:solidFill>
                <a:schemeClr val="bg1"/>
              </a:solidFill>
            </a:endParaRPr>
          </a:p>
          <a:p>
            <a:r>
              <a:rPr lang="en-US" dirty="0" smtClean="0">
                <a:solidFill>
                  <a:schemeClr val="bg1"/>
                </a:solidFill>
              </a:rPr>
              <a:t>Do not be a victim of fraud by notaries and/or unscrupulous lawyers!</a:t>
            </a:r>
          </a:p>
          <a:p>
            <a:endParaRPr lang="en-US" dirty="0" smtClean="0">
              <a:solidFill>
                <a:schemeClr val="bg1"/>
              </a:solidFill>
            </a:endParaRPr>
          </a:p>
          <a:p>
            <a:r>
              <a:rPr lang="en-US" dirty="0" smtClean="0">
                <a:solidFill>
                  <a:schemeClr val="bg1"/>
                </a:solidFill>
              </a:rPr>
              <a:t>“Confusion is a crook’s best friend.”</a:t>
            </a:r>
          </a:p>
          <a:p>
            <a:r>
              <a:rPr lang="en-US" dirty="0" smtClean="0">
                <a:solidFill>
                  <a:schemeClr val="bg1"/>
                </a:solidFill>
              </a:rPr>
              <a:t>     - James Quiggle</a:t>
            </a:r>
            <a:endParaRPr lang="es-ES" dirty="0" smtClean="0">
              <a:solidFill>
                <a:schemeClr val="bg1"/>
              </a:solidFill>
            </a:endParaRPr>
          </a:p>
          <a:p>
            <a:endParaRPr lang="en-US" b="1" u="sng" dirty="0" smtClean="0">
              <a:solidFill>
                <a:schemeClr val="bg1"/>
              </a:solidFill>
            </a:endParaRPr>
          </a:p>
          <a:p>
            <a:endParaRPr lang="en-US" b="1" u="sng" dirty="0" smtClean="0">
              <a:solidFill>
                <a:schemeClr val="bg1"/>
              </a:solidFill>
            </a:endParaRPr>
          </a:p>
          <a:p>
            <a:r>
              <a:rPr lang="en-US" sz="2400" b="1" dirty="0" smtClean="0">
                <a:solidFill>
                  <a:schemeClr val="bg1"/>
                </a:solidFill>
              </a:rPr>
              <a:t>La Reforma Migratoria </a:t>
            </a:r>
          </a:p>
          <a:p>
            <a:endParaRPr lang="es-ES" dirty="0" smtClean="0">
              <a:solidFill>
                <a:schemeClr val="bg1"/>
              </a:solidFill>
            </a:endParaRPr>
          </a:p>
          <a:p>
            <a:r>
              <a:rPr lang="en-US" dirty="0" smtClean="0">
                <a:solidFill>
                  <a:schemeClr val="bg1"/>
                </a:solidFill>
              </a:rPr>
              <a:t>¡No sea victima de fraude por parte de notarios y/o abogados inescrupulosos! </a:t>
            </a:r>
          </a:p>
          <a:p>
            <a:endParaRPr lang="es-ES" dirty="0" smtClean="0">
              <a:solidFill>
                <a:schemeClr val="bg1"/>
              </a:solidFill>
            </a:endParaRPr>
          </a:p>
          <a:p>
            <a:r>
              <a:rPr lang="es-ES" dirty="0" smtClean="0">
                <a:solidFill>
                  <a:schemeClr val="bg1"/>
                </a:solidFill>
              </a:rPr>
              <a:t>"La confusión es el mejor amigo de un ladrón.”</a:t>
            </a:r>
            <a:r>
              <a:rPr lang="en-US" dirty="0" smtClean="0">
                <a:solidFill>
                  <a:schemeClr val="bg1"/>
                </a:solidFill>
              </a:rPr>
              <a:t> - James Quiggle</a:t>
            </a:r>
            <a:endParaRPr lang="en-US" dirty="0">
              <a:solidFill>
                <a:schemeClr val="bg1"/>
              </a:solidFill>
            </a:endParaRPr>
          </a:p>
        </p:txBody>
      </p:sp>
      <p:pic>
        <p:nvPicPr>
          <p:cNvPr id="4" name="Picture 3" descr="Bill.jpg"/>
          <p:cNvPicPr>
            <a:picLocks noChangeAspect="1"/>
          </p:cNvPicPr>
          <p:nvPr/>
        </p:nvPicPr>
        <p:blipFill>
          <a:blip r:embed="rId3"/>
          <a:stretch>
            <a:fillRect/>
          </a:stretch>
        </p:blipFill>
        <p:spPr>
          <a:xfrm>
            <a:off x="4648200" y="3200400"/>
            <a:ext cx="4038600" cy="3403600"/>
          </a:xfrm>
          <a:prstGeom prst="rect">
            <a:avLst/>
          </a:prstGeom>
        </p:spPr>
      </p:pic>
      <p:pic>
        <p:nvPicPr>
          <p:cNvPr id="5" name="Picture 4" descr="I'm_just_a_bill 2.jpg"/>
          <p:cNvPicPr>
            <a:picLocks noChangeAspect="1"/>
          </p:cNvPicPr>
          <p:nvPr/>
        </p:nvPicPr>
        <p:blipFill>
          <a:blip r:embed="rId4"/>
          <a:stretch>
            <a:fillRect/>
          </a:stretch>
        </p:blipFill>
        <p:spPr>
          <a:xfrm>
            <a:off x="457200" y="3200400"/>
            <a:ext cx="4064000" cy="3403600"/>
          </a:xfrm>
          <a:prstGeom prst="rect">
            <a:avLst/>
          </a:prstGeom>
        </p:spPr>
      </p:pic>
      <p:pic>
        <p:nvPicPr>
          <p:cNvPr id="7" name="Picture 6" descr="Ayuda_logo.jpg"/>
          <p:cNvPicPr>
            <a:picLocks noChangeAspect="1"/>
          </p:cNvPicPr>
          <p:nvPr/>
        </p:nvPicPr>
        <p:blipFill>
          <a:blip r:embed="rId5"/>
          <a:stretch>
            <a:fillRect/>
          </a:stretch>
        </p:blipFill>
        <p:spPr>
          <a:xfrm>
            <a:off x="8238780" y="6110288"/>
            <a:ext cx="905220" cy="74771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304800" y="0"/>
            <a:ext cx="8458200" cy="6858000"/>
          </a:xfrm>
        </p:spPr>
        <p:txBody>
          <a:bodyPr numCol="2" spcCol="457200">
            <a:normAutofit fontScale="92500" lnSpcReduction="10000"/>
          </a:bodyPr>
          <a:lstStyle/>
          <a:p>
            <a:pPr>
              <a:buNone/>
            </a:pPr>
            <a:endParaRPr lang="en-US" dirty="0" smtClean="0"/>
          </a:p>
          <a:p>
            <a:pPr>
              <a:buNone/>
            </a:pPr>
            <a:endParaRPr lang="en-US" dirty="0" smtClean="0"/>
          </a:p>
          <a:p>
            <a:pPr>
              <a:buNone/>
            </a:pPr>
            <a:endParaRPr lang="en-US" u="sng" dirty="0" smtClean="0"/>
          </a:p>
          <a:p>
            <a:pPr lvl="0"/>
            <a:endParaRPr lang="en-US" dirty="0" smtClean="0"/>
          </a:p>
          <a:p>
            <a:pPr lvl="0"/>
            <a:r>
              <a:rPr lang="en-US" dirty="0" smtClean="0"/>
              <a:t>Community education</a:t>
            </a:r>
          </a:p>
          <a:p>
            <a:r>
              <a:rPr lang="en-US" dirty="0" smtClean="0"/>
              <a:t>Refer violations and assist victims with consumer complaints </a:t>
            </a:r>
          </a:p>
          <a:p>
            <a:pPr lvl="0"/>
            <a:r>
              <a:rPr lang="en-US" dirty="0" smtClean="0"/>
              <a:t>Assist victims in interviews with law enforcement</a:t>
            </a:r>
          </a:p>
          <a:p>
            <a:pPr lvl="0"/>
            <a:r>
              <a:rPr lang="en-US" dirty="0" smtClean="0"/>
              <a:t> Bring civil suits for damages</a:t>
            </a:r>
          </a:p>
          <a:p>
            <a:pPr lvl="0"/>
            <a:r>
              <a:rPr lang="en-US" dirty="0" smtClean="0"/>
              <a:t>Provide legal representation to notario fraud victims in immigration proceedings </a:t>
            </a:r>
          </a:p>
          <a:p>
            <a:pPr lvl="0"/>
            <a:endParaRPr lang="en-US" dirty="0"/>
          </a:p>
          <a:p>
            <a:pPr marL="0" lvl="0" indent="0">
              <a:buNone/>
            </a:pPr>
            <a:endParaRPr lang="en-US" dirty="0" smtClean="0"/>
          </a:p>
          <a:p>
            <a:pPr lvl="0">
              <a:buNone/>
            </a:pPr>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a:buNone/>
            </a:pPr>
            <a:endParaRPr lang="en-US" dirty="0" smtClean="0"/>
          </a:p>
          <a:p>
            <a:r>
              <a:rPr lang="en-US" dirty="0" err="1" smtClean="0"/>
              <a:t>Educación</a:t>
            </a:r>
            <a:r>
              <a:rPr lang="en-US" dirty="0" smtClean="0"/>
              <a:t> </a:t>
            </a:r>
            <a:r>
              <a:rPr lang="en-US" dirty="0" err="1" smtClean="0"/>
              <a:t>comunitaria</a:t>
            </a:r>
            <a:endParaRPr lang="en-US" dirty="0" smtClean="0"/>
          </a:p>
          <a:p>
            <a:r>
              <a:rPr lang="en-US" dirty="0" err="1" smtClean="0"/>
              <a:t>Referir</a:t>
            </a:r>
            <a:r>
              <a:rPr lang="en-US" dirty="0" smtClean="0"/>
              <a:t> </a:t>
            </a:r>
            <a:r>
              <a:rPr lang="en-US" dirty="0" err="1" smtClean="0"/>
              <a:t>violaciónes</a:t>
            </a:r>
            <a:r>
              <a:rPr lang="en-US" dirty="0" smtClean="0"/>
              <a:t> de la </a:t>
            </a:r>
            <a:r>
              <a:rPr lang="en-US" dirty="0" err="1" smtClean="0"/>
              <a:t>ley</a:t>
            </a:r>
            <a:r>
              <a:rPr lang="en-US" dirty="0" smtClean="0"/>
              <a:t> </a:t>
            </a:r>
            <a:r>
              <a:rPr lang="en-US" dirty="0" err="1" smtClean="0"/>
              <a:t>y</a:t>
            </a:r>
            <a:r>
              <a:rPr lang="en-US" dirty="0" smtClean="0"/>
              <a:t> </a:t>
            </a:r>
            <a:r>
              <a:rPr lang="en-US" dirty="0" err="1" smtClean="0"/>
              <a:t>asistir</a:t>
            </a:r>
            <a:r>
              <a:rPr lang="en-US" dirty="0" smtClean="0"/>
              <a:t> a </a:t>
            </a:r>
            <a:r>
              <a:rPr lang="en-US" dirty="0" err="1" smtClean="0"/>
              <a:t>las</a:t>
            </a:r>
            <a:r>
              <a:rPr lang="en-US" dirty="0" smtClean="0"/>
              <a:t> </a:t>
            </a:r>
            <a:r>
              <a:rPr lang="en-US" dirty="0" err="1" smtClean="0"/>
              <a:t>víctimas</a:t>
            </a:r>
            <a:r>
              <a:rPr lang="en-US" dirty="0" smtClean="0"/>
              <a:t> a </a:t>
            </a:r>
            <a:r>
              <a:rPr lang="en-US" dirty="0" err="1" smtClean="0"/>
              <a:t>hacer</a:t>
            </a:r>
            <a:r>
              <a:rPr lang="en-US" dirty="0" smtClean="0"/>
              <a:t> </a:t>
            </a:r>
            <a:r>
              <a:rPr lang="en-US" dirty="0" err="1" smtClean="0"/>
              <a:t>quejas</a:t>
            </a:r>
            <a:r>
              <a:rPr lang="en-US" dirty="0" smtClean="0"/>
              <a:t> de </a:t>
            </a:r>
            <a:r>
              <a:rPr lang="en-US" dirty="0" err="1" smtClean="0"/>
              <a:t>consumo</a:t>
            </a:r>
            <a:endParaRPr lang="en-US" dirty="0" smtClean="0"/>
          </a:p>
          <a:p>
            <a:r>
              <a:rPr lang="en-US" dirty="0" err="1" smtClean="0"/>
              <a:t>Ayudar</a:t>
            </a:r>
            <a:r>
              <a:rPr lang="en-US" dirty="0" smtClean="0"/>
              <a:t> a </a:t>
            </a:r>
            <a:r>
              <a:rPr lang="en-US" dirty="0" err="1" smtClean="0"/>
              <a:t>las</a:t>
            </a:r>
            <a:r>
              <a:rPr lang="en-US" dirty="0" smtClean="0"/>
              <a:t> </a:t>
            </a:r>
            <a:r>
              <a:rPr lang="en-US" dirty="0" err="1" smtClean="0"/>
              <a:t>víctimas</a:t>
            </a:r>
            <a:r>
              <a:rPr lang="en-US" dirty="0" smtClean="0"/>
              <a:t> en </a:t>
            </a:r>
            <a:r>
              <a:rPr lang="en-US" dirty="0" err="1" smtClean="0"/>
              <a:t>las</a:t>
            </a:r>
            <a:r>
              <a:rPr lang="en-US" dirty="0" smtClean="0"/>
              <a:t> </a:t>
            </a:r>
            <a:r>
              <a:rPr lang="en-US" dirty="0" err="1" smtClean="0"/>
              <a:t>entrevistas</a:t>
            </a:r>
            <a:r>
              <a:rPr lang="en-US" dirty="0" smtClean="0"/>
              <a:t> con la </a:t>
            </a:r>
            <a:r>
              <a:rPr lang="en-US" dirty="0" err="1" smtClean="0"/>
              <a:t>policía</a:t>
            </a:r>
            <a:endParaRPr lang="en-US" dirty="0" smtClean="0"/>
          </a:p>
          <a:p>
            <a:r>
              <a:rPr lang="en-US" dirty="0" smtClean="0"/>
              <a:t> Traer </a:t>
            </a:r>
            <a:r>
              <a:rPr lang="en-US" dirty="0" err="1" smtClean="0"/>
              <a:t>demandas</a:t>
            </a:r>
            <a:r>
              <a:rPr lang="en-US" dirty="0" smtClean="0"/>
              <a:t> </a:t>
            </a:r>
            <a:r>
              <a:rPr lang="en-US" dirty="0" err="1" smtClean="0"/>
              <a:t>civiles</a:t>
            </a:r>
            <a:r>
              <a:rPr lang="en-US" dirty="0" smtClean="0"/>
              <a:t> </a:t>
            </a:r>
            <a:r>
              <a:rPr lang="en-US" dirty="0" err="1" smtClean="0"/>
              <a:t>por</a:t>
            </a:r>
            <a:r>
              <a:rPr lang="en-US" dirty="0" smtClean="0"/>
              <a:t> </a:t>
            </a:r>
            <a:r>
              <a:rPr lang="en-US" dirty="0" err="1" smtClean="0"/>
              <a:t>daños</a:t>
            </a:r>
            <a:endParaRPr lang="en-US" dirty="0" smtClean="0"/>
          </a:p>
          <a:p>
            <a:r>
              <a:rPr lang="en-US" dirty="0" err="1" smtClean="0"/>
              <a:t>Proporcionar</a:t>
            </a:r>
            <a:r>
              <a:rPr lang="en-US" dirty="0" smtClean="0"/>
              <a:t> </a:t>
            </a:r>
            <a:r>
              <a:rPr lang="en-US" dirty="0" err="1" smtClean="0"/>
              <a:t>representación</a:t>
            </a:r>
            <a:r>
              <a:rPr lang="en-US" dirty="0" smtClean="0"/>
              <a:t> legal a </a:t>
            </a:r>
            <a:r>
              <a:rPr lang="en-US" dirty="0" err="1" smtClean="0"/>
              <a:t>las</a:t>
            </a:r>
            <a:r>
              <a:rPr lang="en-US" dirty="0" smtClean="0"/>
              <a:t> </a:t>
            </a:r>
            <a:r>
              <a:rPr lang="en-US" dirty="0" err="1" smtClean="0"/>
              <a:t>víctimas</a:t>
            </a:r>
            <a:r>
              <a:rPr lang="en-US" dirty="0" smtClean="0"/>
              <a:t> de </a:t>
            </a:r>
            <a:r>
              <a:rPr lang="en-US" dirty="0" err="1" smtClean="0"/>
              <a:t>fraude</a:t>
            </a:r>
            <a:r>
              <a:rPr lang="en-US" dirty="0" smtClean="0"/>
              <a:t> de un notario en los </a:t>
            </a:r>
            <a:r>
              <a:rPr lang="en-US" dirty="0" err="1" smtClean="0"/>
              <a:t>procedimientos</a:t>
            </a:r>
            <a:r>
              <a:rPr lang="en-US" dirty="0" smtClean="0"/>
              <a:t> de </a:t>
            </a:r>
            <a:r>
              <a:rPr lang="en-US" dirty="0" err="1" smtClean="0"/>
              <a:t>inmigración</a:t>
            </a:r>
            <a:endParaRPr lang="en-US" dirty="0" smtClean="0"/>
          </a:p>
          <a:p>
            <a:pPr lvl="0"/>
            <a:endParaRPr lang="es-ES_tradnl" dirty="0" smtClean="0"/>
          </a:p>
          <a:p>
            <a:pPr lvl="0"/>
            <a:endParaRPr lang="en-US" dirty="0" smtClean="0"/>
          </a:p>
          <a:p>
            <a:pPr>
              <a:buNone/>
            </a:pPr>
            <a:endParaRPr lang="en-US" dirty="0"/>
          </a:p>
        </p:txBody>
      </p:sp>
      <p:sp>
        <p:nvSpPr>
          <p:cNvPr id="10" name="Rectangle 9"/>
          <p:cNvSpPr/>
          <p:nvPr/>
        </p:nvSpPr>
        <p:spPr>
          <a:xfrm>
            <a:off x="0" y="304800"/>
            <a:ext cx="9144000" cy="553998"/>
          </a:xfrm>
          <a:prstGeom prst="rect">
            <a:avLst/>
          </a:prstGeom>
          <a:solidFill>
            <a:schemeClr val="tx1"/>
          </a:solidFill>
        </p:spPr>
        <p:txBody>
          <a:bodyPr wrap="square" lIns="91440" tIns="45720" rIns="91440" bIns="45720">
            <a:spAutoFit/>
          </a:bodyPr>
          <a:lstStyle/>
          <a:p>
            <a:pPr algn="ctr"/>
            <a:r>
              <a:rPr lang="en-US" sz="3000" b="1" dirty="0" err="1" smtClean="0">
                <a:ln w="1905"/>
                <a:solidFill>
                  <a:srgbClr val="782F8E"/>
                </a:solidFill>
                <a:effectLst>
                  <a:innerShdw blurRad="69850" dist="43180" dir="5400000">
                    <a:srgbClr val="000000">
                      <a:alpha val="65000"/>
                    </a:srgbClr>
                  </a:innerShdw>
                </a:effectLst>
                <a:latin typeface="+mj-lt"/>
              </a:rPr>
              <a:t>Ayuda’s</a:t>
            </a:r>
            <a:r>
              <a:rPr lang="en-US" sz="3000" b="1" dirty="0" smtClean="0">
                <a:ln w="1905"/>
                <a:solidFill>
                  <a:srgbClr val="782F8E"/>
                </a:solidFill>
                <a:effectLst>
                  <a:innerShdw blurRad="69850" dist="43180" dir="5400000">
                    <a:srgbClr val="000000">
                      <a:alpha val="65000"/>
                    </a:srgbClr>
                  </a:innerShdw>
                </a:effectLst>
                <a:latin typeface="+mj-lt"/>
              </a:rPr>
              <a:t> Project END (Eradicating Notario Deceit)</a:t>
            </a:r>
            <a:endParaRPr lang="en-US" sz="3000" b="1" cap="all" dirty="0">
              <a:ln w="9000" cmpd="sng">
                <a:solidFill>
                  <a:schemeClr val="accent4">
                    <a:shade val="50000"/>
                    <a:satMod val="120000"/>
                  </a:schemeClr>
                </a:solidFill>
                <a:prstDash val="solid"/>
              </a:ln>
              <a:solidFill>
                <a:srgbClr val="782F8E"/>
              </a:solidFill>
              <a:effectLst>
                <a:reflection blurRad="12700" stA="28000" endPos="45000" dist="1000" dir="5400000" sy="-100000" algn="bl" rotWithShape="0"/>
              </a:effectLst>
              <a:latin typeface="+mj-lt"/>
            </a:endParaRPr>
          </a:p>
        </p:txBody>
      </p:sp>
      <p:pic>
        <p:nvPicPr>
          <p:cNvPr id="12" name="Picture 11" descr="Ayuda_logo.jpg"/>
          <p:cNvPicPr>
            <a:picLocks noChangeAspect="1"/>
          </p:cNvPicPr>
          <p:nvPr/>
        </p:nvPicPr>
        <p:blipFill>
          <a:blip r:embed="rId3"/>
          <a:stretch>
            <a:fillRect/>
          </a:stretch>
        </p:blipFill>
        <p:spPr>
          <a:xfrm>
            <a:off x="8238780" y="6110288"/>
            <a:ext cx="905220" cy="747712"/>
          </a:xfrm>
          <a:prstGeom prst="rect">
            <a:avLst/>
          </a:prstGeom>
        </p:spPr>
      </p:pic>
    </p:spTree>
    <p:extLst>
      <p:ext uri="{BB962C8B-B14F-4D97-AF65-F5344CB8AC3E}">
        <p14:creationId xmlns:p14="http://schemas.microsoft.com/office/powerpoint/2010/main" val="1777568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logo.gif"/>
          <p:cNvPicPr>
            <a:picLocks noGrp="1" noChangeAspect="1"/>
          </p:cNvPicPr>
          <p:nvPr>
            <p:ph type="pic" idx="1"/>
          </p:nvPr>
        </p:nvPicPr>
        <p:blipFill>
          <a:blip r:embed="rId3"/>
          <a:srcRect t="-18233" b="-18233"/>
          <a:stretch>
            <a:fillRect/>
          </a:stretch>
        </p:blipFill>
        <p:spPr>
          <a:xfrm>
            <a:off x="4343400" y="1219200"/>
            <a:ext cx="4572000" cy="4434987"/>
          </a:xfrm>
        </p:spPr>
      </p:pic>
      <p:sp>
        <p:nvSpPr>
          <p:cNvPr id="12" name="Rectangle 11"/>
          <p:cNvSpPr/>
          <p:nvPr/>
        </p:nvSpPr>
        <p:spPr>
          <a:xfrm>
            <a:off x="0" y="304800"/>
            <a:ext cx="9144000" cy="553998"/>
          </a:xfrm>
          <a:prstGeom prst="rect">
            <a:avLst/>
          </a:prstGeom>
          <a:solidFill>
            <a:schemeClr val="tx1"/>
          </a:solidFill>
        </p:spPr>
        <p:txBody>
          <a:bodyPr wrap="square" lIns="91440" tIns="45720" rIns="91440" bIns="45720">
            <a:spAutoFit/>
          </a:bodyPr>
          <a:lstStyle/>
          <a:p>
            <a:pPr algn="ctr"/>
            <a:r>
              <a:rPr lang="en-US" sz="3000" b="1" dirty="0" err="1" smtClean="0">
                <a:ln w="1905"/>
                <a:solidFill>
                  <a:srgbClr val="782F8E"/>
                </a:solidFill>
                <a:effectLst>
                  <a:innerShdw blurRad="69850" dist="43180" dir="5400000">
                    <a:srgbClr val="000000">
                      <a:alpha val="65000"/>
                    </a:srgbClr>
                  </a:innerShdw>
                </a:effectLst>
                <a:latin typeface="+mj-lt"/>
              </a:rPr>
              <a:t>Ayuda’s</a:t>
            </a:r>
            <a:r>
              <a:rPr lang="en-US" sz="3000" b="1" dirty="0" smtClean="0">
                <a:ln w="1905"/>
                <a:solidFill>
                  <a:srgbClr val="782F8E"/>
                </a:solidFill>
                <a:effectLst>
                  <a:innerShdw blurRad="69850" dist="43180" dir="5400000">
                    <a:srgbClr val="000000">
                      <a:alpha val="65000"/>
                    </a:srgbClr>
                  </a:innerShdw>
                </a:effectLst>
                <a:latin typeface="+mj-lt"/>
              </a:rPr>
              <a:t> Project END (Eradicating Notario Deceit)</a:t>
            </a:r>
            <a:endParaRPr lang="en-US" sz="3000" b="1" cap="all" dirty="0">
              <a:ln w="9000" cmpd="sng">
                <a:solidFill>
                  <a:schemeClr val="accent4">
                    <a:shade val="50000"/>
                    <a:satMod val="120000"/>
                  </a:schemeClr>
                </a:solidFill>
                <a:prstDash val="solid"/>
              </a:ln>
              <a:solidFill>
                <a:srgbClr val="782F8E"/>
              </a:solidFill>
              <a:effectLst>
                <a:reflection blurRad="12700" stA="28000" endPos="45000" dist="1000" dir="5400000" sy="-100000" algn="bl" rotWithShape="0"/>
              </a:effectLst>
              <a:latin typeface="+mj-lt"/>
            </a:endParaRPr>
          </a:p>
        </p:txBody>
      </p:sp>
      <p:sp>
        <p:nvSpPr>
          <p:cNvPr id="13" name="TextBox 12"/>
          <p:cNvSpPr txBox="1"/>
          <p:nvPr/>
        </p:nvSpPr>
        <p:spPr>
          <a:xfrm>
            <a:off x="228600" y="1981200"/>
            <a:ext cx="4800600" cy="2585323"/>
          </a:xfrm>
          <a:prstGeom prst="rect">
            <a:avLst/>
          </a:prstGeom>
          <a:noFill/>
        </p:spPr>
        <p:txBody>
          <a:bodyPr wrap="square" rtlCol="0">
            <a:spAutoFit/>
          </a:bodyPr>
          <a:lstStyle/>
          <a:p>
            <a:r>
              <a:rPr lang="en-US" sz="2400" dirty="0" err="1" smtClean="0">
                <a:latin typeface="Corbel (body)"/>
                <a:cs typeface="Corbel (body)"/>
              </a:rPr>
              <a:t>Ayuda</a:t>
            </a:r>
            <a:endParaRPr lang="en-US" sz="2400" dirty="0" smtClean="0">
              <a:latin typeface="Corbel (body)"/>
              <a:cs typeface="Corbel (body)"/>
            </a:endParaRPr>
          </a:p>
          <a:p>
            <a:r>
              <a:rPr lang="en-US" sz="2400" dirty="0" smtClean="0">
                <a:latin typeface="Corbel (body)"/>
                <a:cs typeface="Corbel (body)"/>
              </a:rPr>
              <a:t>6925B Willow St. NW </a:t>
            </a:r>
          </a:p>
          <a:p>
            <a:r>
              <a:rPr lang="en-US" sz="2400" dirty="0" smtClean="0">
                <a:latin typeface="Corbel (body)"/>
                <a:cs typeface="Corbel (body)"/>
              </a:rPr>
              <a:t>Washington, DC 20012</a:t>
            </a:r>
          </a:p>
          <a:p>
            <a:endParaRPr lang="en-US" dirty="0" smtClean="0">
              <a:latin typeface="Corbel (body)"/>
              <a:cs typeface="Corbel (body)"/>
            </a:endParaRPr>
          </a:p>
          <a:p>
            <a:r>
              <a:rPr lang="en-US" dirty="0" smtClean="0">
                <a:solidFill>
                  <a:srgbClr val="FFC000"/>
                </a:solidFill>
                <a:latin typeface="Corbel (body)"/>
                <a:cs typeface="Corbel (body)"/>
              </a:rPr>
              <a:t>Cori Alonso-Yoder, Staff Attorney</a:t>
            </a:r>
          </a:p>
          <a:p>
            <a:r>
              <a:rPr lang="en-US" dirty="0" smtClean="0">
                <a:latin typeface="Corbel (body)"/>
                <a:cs typeface="Corbel (body)"/>
              </a:rPr>
              <a:t>Tel: 202-243-7308</a:t>
            </a:r>
          </a:p>
          <a:p>
            <a:r>
              <a:rPr lang="en-US" dirty="0" smtClean="0">
                <a:latin typeface="Corbel (body)"/>
                <a:cs typeface="Corbel (body)"/>
              </a:rPr>
              <a:t>Fax: 202-387-0324</a:t>
            </a:r>
          </a:p>
          <a:p>
            <a:r>
              <a:rPr lang="en-US" dirty="0" smtClean="0">
                <a:latin typeface="Corbel (body)"/>
                <a:cs typeface="Corbel (body)"/>
              </a:rPr>
              <a:t>Email: cori@ayuda.com</a:t>
            </a:r>
          </a:p>
        </p:txBody>
      </p:sp>
    </p:spTree>
    <p:extLst>
      <p:ext uri="{BB962C8B-B14F-4D97-AF65-F5344CB8AC3E}">
        <p14:creationId xmlns:p14="http://schemas.microsoft.com/office/powerpoint/2010/main" val="2691975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descr="image.jpe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3" descr="image.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5" descr="image.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7" descr="image.jpe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p:cNvPicPr>
            <a:picLocks noChangeAspect="1"/>
          </p:cNvPicPr>
          <p:nvPr/>
        </p:nvPicPr>
        <p:blipFill>
          <a:blip r:embed="rId3"/>
          <a:stretch>
            <a:fillRect/>
          </a:stretch>
        </p:blipFill>
        <p:spPr>
          <a:xfrm>
            <a:off x="4724400" y="914400"/>
            <a:ext cx="4028501" cy="2133600"/>
          </a:xfrm>
          <a:prstGeom prst="rect">
            <a:avLst/>
          </a:prstGeom>
        </p:spPr>
      </p:pic>
      <p:pic>
        <p:nvPicPr>
          <p:cNvPr id="11" name="Picture 10"/>
          <p:cNvPicPr>
            <a:picLocks noChangeAspect="1"/>
          </p:cNvPicPr>
          <p:nvPr/>
        </p:nvPicPr>
        <p:blipFill>
          <a:blip r:embed="rId4"/>
          <a:stretch>
            <a:fillRect/>
          </a:stretch>
        </p:blipFill>
        <p:spPr>
          <a:xfrm>
            <a:off x="4724400" y="3733800"/>
            <a:ext cx="3962400" cy="2337823"/>
          </a:xfrm>
          <a:prstGeom prst="rect">
            <a:avLst/>
          </a:prstGeom>
        </p:spPr>
      </p:pic>
      <p:sp>
        <p:nvSpPr>
          <p:cNvPr id="12" name="TextBox 11"/>
          <p:cNvSpPr txBox="1"/>
          <p:nvPr/>
        </p:nvSpPr>
        <p:spPr>
          <a:xfrm>
            <a:off x="228600" y="1676400"/>
            <a:ext cx="4495800" cy="3046988"/>
          </a:xfrm>
          <a:prstGeom prst="rect">
            <a:avLst/>
          </a:prstGeom>
          <a:noFill/>
        </p:spPr>
        <p:txBody>
          <a:bodyPr wrap="square" rtlCol="0">
            <a:spAutoFit/>
          </a:bodyPr>
          <a:lstStyle/>
          <a:p>
            <a:r>
              <a:rPr lang="en-US" sz="2400" dirty="0" smtClean="0"/>
              <a:t>What </a:t>
            </a:r>
            <a:r>
              <a:rPr lang="en-US" sz="2400" i="1" dirty="0" smtClean="0"/>
              <a:t>Notario </a:t>
            </a:r>
            <a:r>
              <a:rPr lang="en-US" sz="2400" dirty="0" smtClean="0"/>
              <a:t>means in other places around the world.</a:t>
            </a:r>
          </a:p>
          <a:p>
            <a:endParaRPr lang="en-US" sz="2400" u="sng" dirty="0" smtClean="0"/>
          </a:p>
          <a:p>
            <a:endParaRPr lang="en-US" sz="2400" u="sng" dirty="0" smtClean="0"/>
          </a:p>
          <a:p>
            <a:endParaRPr lang="en-US" sz="2400" dirty="0" smtClean="0"/>
          </a:p>
          <a:p>
            <a:endParaRPr lang="en-US" sz="2400" dirty="0" smtClean="0"/>
          </a:p>
          <a:p>
            <a:r>
              <a:rPr lang="en-US" sz="2400" dirty="0" smtClean="0"/>
              <a:t>Lo que significa Notario en </a:t>
            </a:r>
            <a:r>
              <a:rPr lang="en-US" sz="2400" dirty="0" err="1" smtClean="0"/>
              <a:t>otras</a:t>
            </a:r>
            <a:r>
              <a:rPr lang="en-US" sz="2400" dirty="0" smtClean="0"/>
              <a:t> partes del mundo.</a:t>
            </a:r>
            <a:endParaRPr lang="en-US" sz="2400" dirty="0"/>
          </a:p>
        </p:txBody>
      </p:sp>
      <p:pic>
        <p:nvPicPr>
          <p:cNvPr id="13" name="Picture 12" descr="Ayuda_logo.jpg"/>
          <p:cNvPicPr>
            <a:picLocks noChangeAspect="1"/>
          </p:cNvPicPr>
          <p:nvPr/>
        </p:nvPicPr>
        <p:blipFill>
          <a:blip r:embed="rId5"/>
          <a:stretch>
            <a:fillRect/>
          </a:stretch>
        </p:blipFill>
        <p:spPr>
          <a:xfrm>
            <a:off x="8238780" y="6110288"/>
            <a:ext cx="905220" cy="747712"/>
          </a:xfrm>
          <a:prstGeom prst="rect">
            <a:avLst/>
          </a:prstGeom>
        </p:spPr>
      </p:pic>
    </p:spTree>
    <p:extLst>
      <p:ext uri="{BB962C8B-B14F-4D97-AF65-F5344CB8AC3E}">
        <p14:creationId xmlns:p14="http://schemas.microsoft.com/office/powerpoint/2010/main" val="1557737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395" t="30622" r="26701" b="24792"/>
          <a:stretch/>
        </p:blipFill>
        <p:spPr>
          <a:xfrm>
            <a:off x="304800" y="457200"/>
            <a:ext cx="4366436" cy="3048000"/>
          </a:xfrm>
          <a:prstGeom prst="rect">
            <a:avLst/>
          </a:prstGeom>
        </p:spPr>
      </p:pic>
      <p:pic>
        <p:nvPicPr>
          <p:cNvPr id="3"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14114" t="14970" r="3896" b="28885"/>
          <a:stretch/>
        </p:blipFill>
        <p:spPr bwMode="auto">
          <a:xfrm>
            <a:off x="3810000" y="3886200"/>
            <a:ext cx="5041374" cy="258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Fotos de ABOGACÍA Y NOTARIADO. San Salvador "/>
          <p:cNvPicPr>
            <a:picLocks noChangeAspect="1" noChangeArrowheads="1"/>
          </p:cNvPicPr>
          <p:nvPr/>
        </p:nvPicPr>
        <p:blipFill rotWithShape="1">
          <a:blip r:embed="rId5">
            <a:extLst>
              <a:ext uri="{28A0092B-C50C-407E-A947-70E740481C1C}">
                <a14:useLocalDpi xmlns:a14="http://schemas.microsoft.com/office/drawing/2010/main" val="0"/>
              </a:ext>
            </a:extLst>
          </a:blip>
          <a:srcRect b="8460"/>
          <a:stretch/>
        </p:blipFill>
        <p:spPr bwMode="auto">
          <a:xfrm>
            <a:off x="457200" y="4114800"/>
            <a:ext cx="2770759"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000709411.png"/>
          <p:cNvPicPr>
            <a:picLocks noChangeAspect="1"/>
          </p:cNvPicPr>
          <p:nvPr/>
        </p:nvPicPr>
        <p:blipFill>
          <a:blip r:embed="rId6"/>
          <a:srcRect t="22844"/>
          <a:stretch>
            <a:fillRect/>
          </a:stretch>
        </p:blipFill>
        <p:spPr>
          <a:xfrm>
            <a:off x="5715000" y="1447800"/>
            <a:ext cx="2286000" cy="1801586"/>
          </a:xfrm>
          <a:prstGeom prst="rect">
            <a:avLst/>
          </a:prstGeom>
        </p:spPr>
      </p:pic>
      <p:sp>
        <p:nvSpPr>
          <p:cNvPr id="6" name="TextBox 5"/>
          <p:cNvSpPr txBox="1"/>
          <p:nvPr/>
        </p:nvSpPr>
        <p:spPr>
          <a:xfrm>
            <a:off x="7239000" y="5638800"/>
            <a:ext cx="184666" cy="369332"/>
          </a:xfrm>
          <a:prstGeom prst="rect">
            <a:avLst/>
          </a:prstGeom>
          <a:noFill/>
        </p:spPr>
        <p:txBody>
          <a:bodyPr wrap="none" rtlCol="0">
            <a:spAutoFit/>
          </a:bodyPr>
          <a:lstStyle/>
          <a:p>
            <a:endParaRPr lang="en-US" dirty="0"/>
          </a:p>
        </p:txBody>
      </p:sp>
      <p:sp>
        <p:nvSpPr>
          <p:cNvPr id="8" name="TextBox 7"/>
          <p:cNvSpPr txBox="1"/>
          <p:nvPr/>
        </p:nvSpPr>
        <p:spPr>
          <a:xfrm>
            <a:off x="4800600" y="457200"/>
            <a:ext cx="4114800" cy="646331"/>
          </a:xfrm>
          <a:prstGeom prst="rect">
            <a:avLst/>
          </a:prstGeom>
          <a:solidFill>
            <a:schemeClr val="accent1"/>
          </a:solidFill>
        </p:spPr>
        <p:txBody>
          <a:bodyPr wrap="square" rtlCol="0">
            <a:spAutoFit/>
          </a:bodyPr>
          <a:lstStyle/>
          <a:p>
            <a:r>
              <a:rPr lang="en-US" b="1" dirty="0" smtClean="0">
                <a:solidFill>
                  <a:schemeClr val="bg1"/>
                </a:solidFill>
              </a:rPr>
              <a:t>Advertisements &amp; Signs for </a:t>
            </a:r>
          </a:p>
          <a:p>
            <a:r>
              <a:rPr lang="en-US" b="1" dirty="0" smtClean="0">
                <a:solidFill>
                  <a:schemeClr val="bg1"/>
                </a:solidFill>
              </a:rPr>
              <a:t>Notario Services in Central America</a:t>
            </a:r>
            <a:endParaRPr lang="en-US" b="1" dirty="0">
              <a:solidFill>
                <a:schemeClr val="bg1"/>
              </a:solidFill>
            </a:endParaRPr>
          </a:p>
        </p:txBody>
      </p:sp>
      <p:pic>
        <p:nvPicPr>
          <p:cNvPr id="10" name="Picture 9" descr="Ayuda_logo.jpg"/>
          <p:cNvPicPr>
            <a:picLocks noChangeAspect="1"/>
          </p:cNvPicPr>
          <p:nvPr/>
        </p:nvPicPr>
        <p:blipFill>
          <a:blip r:embed="rId7"/>
          <a:stretch>
            <a:fillRect/>
          </a:stretch>
        </p:blipFill>
        <p:spPr>
          <a:xfrm>
            <a:off x="8238780" y="6110288"/>
            <a:ext cx="905220" cy="7477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0" y="2971800"/>
            <a:ext cx="4495800" cy="3886200"/>
          </a:xfrm>
        </p:spPr>
        <p:txBody>
          <a:bodyPr/>
          <a:lstStyle/>
          <a:p>
            <a:r>
              <a:rPr lang="en-US" sz="1800" dirty="0" smtClean="0">
                <a:latin typeface="Corbel (Body)"/>
                <a:cs typeface="Corbel (Body)"/>
              </a:rPr>
              <a:t>In </a:t>
            </a:r>
            <a:r>
              <a:rPr lang="en-US" sz="2000" dirty="0" smtClean="0">
                <a:latin typeface="Calibri"/>
                <a:cs typeface="Calibri"/>
              </a:rPr>
              <a:t>the U.S., a notario is not a reputable individual, lawyer, law student, or accredited representative, and therefore cannot practice immigration law before the immigration courts, USCIS, or the BIA. </a:t>
            </a:r>
          </a:p>
          <a:p>
            <a:pPr>
              <a:buNone/>
            </a:pPr>
            <a:endParaRPr lang="en-US" sz="1000" dirty="0" smtClean="0">
              <a:latin typeface="Calibri"/>
              <a:cs typeface="Calibri"/>
            </a:endParaRPr>
          </a:p>
          <a:p>
            <a:r>
              <a:rPr lang="en-US" sz="2000" dirty="0" smtClean="0">
                <a:latin typeface="Calibri"/>
                <a:cs typeface="Calibri"/>
              </a:rPr>
              <a:t>A </a:t>
            </a:r>
            <a:r>
              <a:rPr lang="en-US" sz="2000" i="1" dirty="0" smtClean="0">
                <a:latin typeface="Calibri"/>
                <a:cs typeface="Calibri"/>
              </a:rPr>
              <a:t>notario</a:t>
            </a:r>
            <a:r>
              <a:rPr lang="en-US" sz="2000" dirty="0" smtClean="0">
                <a:latin typeface="Calibri"/>
                <a:cs typeface="Calibri"/>
              </a:rPr>
              <a:t> can provide translation services and notarize documents. </a:t>
            </a:r>
          </a:p>
          <a:p>
            <a:endParaRPr lang="en-US" dirty="0"/>
          </a:p>
        </p:txBody>
      </p:sp>
      <p:sp>
        <p:nvSpPr>
          <p:cNvPr id="7" name="Content Placeholder 6"/>
          <p:cNvSpPr>
            <a:spLocks noGrp="1"/>
          </p:cNvSpPr>
          <p:nvPr>
            <p:ph sz="quarter" idx="4294967295"/>
          </p:nvPr>
        </p:nvSpPr>
        <p:spPr>
          <a:xfrm>
            <a:off x="4572000" y="2971800"/>
            <a:ext cx="4572000" cy="3522663"/>
          </a:xfrm>
        </p:spPr>
        <p:txBody>
          <a:bodyPr>
            <a:normAutofit lnSpcReduction="10000"/>
          </a:bodyPr>
          <a:lstStyle/>
          <a:p>
            <a:r>
              <a:rPr lang="es-ES" sz="2000" dirty="0" smtClean="0">
                <a:latin typeface="Calibri"/>
                <a:cs typeface="Calibri"/>
              </a:rPr>
              <a:t>En los Estados Unidos, un notario no es una persona acreditada, ni un abogado, estudiante de derecho, o representante acreditado, y por lo tanto, no puede practicar la ley de inmigración ante los tribunales de inmigración, USCIS, o BIA.</a:t>
            </a:r>
          </a:p>
          <a:p>
            <a:pPr>
              <a:buNone/>
            </a:pPr>
            <a:endParaRPr lang="en-US" sz="2000" dirty="0" smtClean="0">
              <a:latin typeface="Calibri"/>
              <a:cs typeface="Calibri"/>
            </a:endParaRPr>
          </a:p>
          <a:p>
            <a:r>
              <a:rPr lang="es-ES" sz="2000" dirty="0" smtClean="0">
                <a:latin typeface="Calibri"/>
                <a:cs typeface="Calibri"/>
              </a:rPr>
              <a:t>Un notario le puede ofrecer servicios de traducción y le puede autenticar documentos.</a:t>
            </a:r>
            <a:endParaRPr lang="en-US" sz="2000" dirty="0">
              <a:latin typeface="Calibri"/>
              <a:cs typeface="Calibri"/>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57200"/>
            <a:ext cx="3781352" cy="2514599"/>
          </a:xfrm>
          <a:prstGeom prst="rect">
            <a:avLst/>
          </a:prstGeom>
        </p:spPr>
      </p:pic>
      <p:pic>
        <p:nvPicPr>
          <p:cNvPr id="15" name="Picture 14" descr="Ayuda_logo.jpg"/>
          <p:cNvPicPr>
            <a:picLocks noChangeAspect="1"/>
          </p:cNvPicPr>
          <p:nvPr/>
        </p:nvPicPr>
        <p:blipFill>
          <a:blip r:embed="rId4"/>
          <a:stretch>
            <a:fillRect/>
          </a:stretch>
        </p:blipFill>
        <p:spPr>
          <a:xfrm>
            <a:off x="8238780" y="6110288"/>
            <a:ext cx="905220" cy="747712"/>
          </a:xfrm>
          <a:prstGeom prst="rect">
            <a:avLst/>
          </a:prstGeom>
        </p:spPr>
      </p:pic>
    </p:spTree>
    <p:extLst>
      <p:ext uri="{BB962C8B-B14F-4D97-AF65-F5344CB8AC3E}">
        <p14:creationId xmlns:p14="http://schemas.microsoft.com/office/powerpoint/2010/main" val="1806262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51536" y="5029199"/>
            <a:ext cx="6892464" cy="1828801"/>
          </a:xfrm>
          <a:prstGeom prst="rect">
            <a:avLst/>
          </a:prstGeom>
        </p:spPr>
      </p:pic>
      <p:pic>
        <p:nvPicPr>
          <p:cNvPr id="5" name="Picture 4"/>
          <p:cNvPicPr>
            <a:picLocks noChangeAspect="1"/>
          </p:cNvPicPr>
          <p:nvPr/>
        </p:nvPicPr>
        <p:blipFill>
          <a:blip r:embed="rId4"/>
          <a:stretch>
            <a:fillRect/>
          </a:stretch>
        </p:blipFill>
        <p:spPr>
          <a:xfrm>
            <a:off x="3505200" y="0"/>
            <a:ext cx="5638800" cy="2305274"/>
          </a:xfrm>
          <a:prstGeom prst="rect">
            <a:avLst/>
          </a:prstGeom>
        </p:spPr>
      </p:pic>
      <p:pic>
        <p:nvPicPr>
          <p:cNvPr id="6" name="Picture 5"/>
          <p:cNvPicPr>
            <a:picLocks noChangeAspect="1"/>
          </p:cNvPicPr>
          <p:nvPr/>
        </p:nvPicPr>
        <p:blipFill>
          <a:blip r:embed="rId5"/>
          <a:stretch>
            <a:fillRect/>
          </a:stretch>
        </p:blipFill>
        <p:spPr>
          <a:xfrm>
            <a:off x="3505200" y="2438400"/>
            <a:ext cx="5638800" cy="2514600"/>
          </a:xfrm>
          <a:prstGeom prst="rect">
            <a:avLst/>
          </a:prstGeom>
        </p:spPr>
      </p:pic>
      <p:sp>
        <p:nvSpPr>
          <p:cNvPr id="2" name="TextBox 1"/>
          <p:cNvSpPr txBox="1"/>
          <p:nvPr/>
        </p:nvSpPr>
        <p:spPr>
          <a:xfrm>
            <a:off x="0" y="0"/>
            <a:ext cx="3200400" cy="923330"/>
          </a:xfrm>
          <a:prstGeom prst="rect">
            <a:avLst/>
          </a:prstGeom>
          <a:solidFill>
            <a:schemeClr val="accent1"/>
          </a:solidFill>
        </p:spPr>
        <p:txBody>
          <a:bodyPr wrap="square" rtlCol="0">
            <a:spAutoFit/>
          </a:bodyPr>
          <a:lstStyle/>
          <a:p>
            <a:r>
              <a:rPr lang="en-US" b="1" dirty="0" smtClean="0">
                <a:solidFill>
                  <a:schemeClr val="bg1"/>
                </a:solidFill>
              </a:rPr>
              <a:t>Advertisements &amp; Signs for </a:t>
            </a:r>
          </a:p>
          <a:p>
            <a:r>
              <a:rPr lang="en-US" b="1" i="1" dirty="0" smtClean="0">
                <a:solidFill>
                  <a:schemeClr val="bg1"/>
                </a:solidFill>
              </a:rPr>
              <a:t>Notario</a:t>
            </a:r>
            <a:r>
              <a:rPr lang="en-US" b="1" dirty="0" smtClean="0">
                <a:solidFill>
                  <a:schemeClr val="bg1"/>
                </a:solidFill>
              </a:rPr>
              <a:t> Services in D.C., </a:t>
            </a:r>
          </a:p>
          <a:p>
            <a:r>
              <a:rPr lang="en-US" b="1" dirty="0" smtClean="0">
                <a:solidFill>
                  <a:schemeClr val="bg1"/>
                </a:solidFill>
              </a:rPr>
              <a:t>Virginia &amp; Maryland</a:t>
            </a:r>
            <a:endParaRPr lang="en-US" b="1" dirty="0">
              <a:solidFill>
                <a:schemeClr val="bg1"/>
              </a:solidFill>
            </a:endParaRPr>
          </a:p>
        </p:txBody>
      </p:sp>
      <p:sp>
        <p:nvSpPr>
          <p:cNvPr id="8" name="TextBox 7"/>
          <p:cNvSpPr txBox="1"/>
          <p:nvPr/>
        </p:nvSpPr>
        <p:spPr>
          <a:xfrm>
            <a:off x="0" y="6019800"/>
            <a:ext cx="3505200" cy="646331"/>
          </a:xfrm>
          <a:prstGeom prst="rect">
            <a:avLst/>
          </a:prstGeom>
          <a:solidFill>
            <a:schemeClr val="accent1"/>
          </a:solidFill>
        </p:spPr>
        <p:txBody>
          <a:bodyPr wrap="square" rtlCol="0">
            <a:spAutoFit/>
          </a:bodyPr>
          <a:lstStyle/>
          <a:p>
            <a:r>
              <a:rPr lang="en-US" b="1" dirty="0" smtClean="0">
                <a:solidFill>
                  <a:schemeClr val="bg1"/>
                </a:solidFill>
              </a:rPr>
              <a:t>Maryland </a:t>
            </a:r>
            <a:r>
              <a:rPr lang="en-US" i="1" dirty="0" smtClean="0">
                <a:solidFill>
                  <a:schemeClr val="bg1"/>
                </a:solidFill>
              </a:rPr>
              <a:t>-</a:t>
            </a:r>
            <a:r>
              <a:rPr lang="en-US" b="1" dirty="0" smtClean="0">
                <a:solidFill>
                  <a:schemeClr val="bg1"/>
                </a:solidFill>
              </a:rPr>
              <a:t> </a:t>
            </a:r>
            <a:r>
              <a:rPr lang="en-US" i="1" dirty="0" smtClean="0">
                <a:solidFill>
                  <a:schemeClr val="bg1"/>
                </a:solidFill>
              </a:rPr>
              <a:t>Argueta v. Mejia</a:t>
            </a:r>
          </a:p>
          <a:p>
            <a:r>
              <a:rPr lang="en-US" dirty="0" smtClean="0">
                <a:solidFill>
                  <a:schemeClr val="bg1"/>
                </a:solidFill>
              </a:rPr>
              <a:t>(Md. Cir. Ct.)</a:t>
            </a:r>
          </a:p>
        </p:txBody>
      </p:sp>
      <p:sp>
        <p:nvSpPr>
          <p:cNvPr id="10" name="TextBox 9"/>
          <p:cNvSpPr txBox="1"/>
          <p:nvPr/>
        </p:nvSpPr>
        <p:spPr>
          <a:xfrm>
            <a:off x="0" y="3886200"/>
            <a:ext cx="3505200" cy="646331"/>
          </a:xfrm>
          <a:prstGeom prst="rect">
            <a:avLst/>
          </a:prstGeom>
          <a:solidFill>
            <a:schemeClr val="accent1"/>
          </a:solidFill>
        </p:spPr>
        <p:txBody>
          <a:bodyPr wrap="square" rtlCol="0">
            <a:spAutoFit/>
          </a:bodyPr>
          <a:lstStyle/>
          <a:p>
            <a:r>
              <a:rPr lang="en-US" b="1" dirty="0" smtClean="0">
                <a:solidFill>
                  <a:schemeClr val="bg1"/>
                </a:solidFill>
              </a:rPr>
              <a:t>Virginia </a:t>
            </a:r>
            <a:r>
              <a:rPr lang="en-US" i="1" dirty="0" smtClean="0">
                <a:solidFill>
                  <a:schemeClr val="bg1"/>
                </a:solidFill>
              </a:rPr>
              <a:t>-</a:t>
            </a:r>
            <a:r>
              <a:rPr lang="en-US" b="1" dirty="0" smtClean="0">
                <a:solidFill>
                  <a:schemeClr val="bg1"/>
                </a:solidFill>
              </a:rPr>
              <a:t> </a:t>
            </a:r>
            <a:r>
              <a:rPr lang="en-US" i="1" dirty="0" smtClean="0">
                <a:solidFill>
                  <a:schemeClr val="bg1"/>
                </a:solidFill>
              </a:rPr>
              <a:t>Flores v. Ramirez </a:t>
            </a:r>
          </a:p>
          <a:p>
            <a:r>
              <a:rPr lang="en-US" dirty="0" smtClean="0">
                <a:solidFill>
                  <a:schemeClr val="bg1"/>
                </a:solidFill>
              </a:rPr>
              <a:t>(Fairfax Co. Cir. Ct.) </a:t>
            </a:r>
          </a:p>
        </p:txBody>
      </p:sp>
      <p:sp>
        <p:nvSpPr>
          <p:cNvPr id="11" name="TextBox 10"/>
          <p:cNvSpPr txBox="1"/>
          <p:nvPr/>
        </p:nvSpPr>
        <p:spPr>
          <a:xfrm>
            <a:off x="0" y="1828800"/>
            <a:ext cx="3505200" cy="646331"/>
          </a:xfrm>
          <a:prstGeom prst="rect">
            <a:avLst/>
          </a:prstGeom>
          <a:solidFill>
            <a:schemeClr val="accent1"/>
          </a:solidFill>
        </p:spPr>
        <p:txBody>
          <a:bodyPr wrap="square" rtlCol="0">
            <a:spAutoFit/>
          </a:bodyPr>
          <a:lstStyle/>
          <a:p>
            <a:r>
              <a:rPr lang="en-US" b="1" dirty="0" smtClean="0">
                <a:solidFill>
                  <a:schemeClr val="bg1"/>
                </a:solidFill>
              </a:rPr>
              <a:t>D.C. </a:t>
            </a:r>
            <a:r>
              <a:rPr lang="en-US" i="1" dirty="0" smtClean="0">
                <a:solidFill>
                  <a:schemeClr val="bg1"/>
                </a:solidFill>
              </a:rPr>
              <a:t>- Hernandez v. Flores, et al. </a:t>
            </a:r>
            <a:r>
              <a:rPr lang="en-US" dirty="0" smtClean="0">
                <a:solidFill>
                  <a:schemeClr val="bg1"/>
                </a:solidFill>
              </a:rPr>
              <a:t>(D.C. Super. Ct.)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752600"/>
            <a:ext cx="2791600" cy="400110"/>
          </a:xfrm>
          <a:prstGeom prst="rect">
            <a:avLst/>
          </a:prstGeom>
          <a:noFill/>
        </p:spPr>
        <p:txBody>
          <a:bodyPr wrap="none" rtlCol="0">
            <a:spAutoFit/>
          </a:bodyPr>
          <a:lstStyle/>
          <a:p>
            <a:r>
              <a:rPr lang="en-US" sz="2000" dirty="0" smtClean="0"/>
              <a:t>Assistants (</a:t>
            </a:r>
            <a:r>
              <a:rPr lang="en-US" sz="2000" dirty="0" err="1" smtClean="0"/>
              <a:t>Asistentes</a:t>
            </a:r>
            <a:r>
              <a:rPr lang="en-US" sz="2000" dirty="0" smtClean="0"/>
              <a:t>)</a:t>
            </a:r>
            <a:endParaRPr lang="en-US" sz="2000" dirty="0"/>
          </a:p>
        </p:txBody>
      </p:sp>
      <p:sp>
        <p:nvSpPr>
          <p:cNvPr id="8" name="TextBox 7"/>
          <p:cNvSpPr txBox="1"/>
          <p:nvPr/>
        </p:nvSpPr>
        <p:spPr>
          <a:xfrm>
            <a:off x="2133600" y="1600200"/>
            <a:ext cx="184666" cy="369332"/>
          </a:xfrm>
          <a:prstGeom prst="rect">
            <a:avLst/>
          </a:prstGeom>
          <a:noFill/>
        </p:spPr>
        <p:txBody>
          <a:bodyPr wrap="none" rtlCol="0">
            <a:spAutoFit/>
          </a:bodyPr>
          <a:lstStyle/>
          <a:p>
            <a:endParaRPr lang="en-US" dirty="0"/>
          </a:p>
        </p:txBody>
      </p:sp>
      <p:sp>
        <p:nvSpPr>
          <p:cNvPr id="9" name="TextBox 8"/>
          <p:cNvSpPr txBox="1"/>
          <p:nvPr/>
        </p:nvSpPr>
        <p:spPr>
          <a:xfrm>
            <a:off x="609600" y="2286000"/>
            <a:ext cx="4561365" cy="400110"/>
          </a:xfrm>
          <a:prstGeom prst="rect">
            <a:avLst/>
          </a:prstGeom>
          <a:noFill/>
        </p:spPr>
        <p:txBody>
          <a:bodyPr wrap="none" rtlCol="0">
            <a:spAutoFit/>
          </a:bodyPr>
          <a:lstStyle/>
          <a:p>
            <a:r>
              <a:rPr lang="en-US" sz="2000" dirty="0" smtClean="0"/>
              <a:t>Court licensed (</a:t>
            </a:r>
            <a:r>
              <a:rPr lang="en-US" sz="2000" dirty="0" err="1" smtClean="0"/>
              <a:t>Licenciado</a:t>
            </a:r>
            <a:r>
              <a:rPr lang="en-US" sz="2000" dirty="0" smtClean="0"/>
              <a:t> de la </a:t>
            </a:r>
            <a:r>
              <a:rPr lang="en-US" sz="2000" dirty="0" err="1" smtClean="0"/>
              <a:t>corte</a:t>
            </a:r>
            <a:r>
              <a:rPr lang="en-US" sz="2000" dirty="0" smtClean="0"/>
              <a:t>)</a:t>
            </a:r>
            <a:endParaRPr lang="en-US" sz="2000" dirty="0"/>
          </a:p>
        </p:txBody>
      </p:sp>
      <p:sp>
        <p:nvSpPr>
          <p:cNvPr id="10" name="TextBox 9"/>
          <p:cNvSpPr txBox="1"/>
          <p:nvPr/>
        </p:nvSpPr>
        <p:spPr>
          <a:xfrm>
            <a:off x="609600" y="3352800"/>
            <a:ext cx="2536948" cy="400110"/>
          </a:xfrm>
          <a:prstGeom prst="rect">
            <a:avLst/>
          </a:prstGeom>
          <a:noFill/>
        </p:spPr>
        <p:txBody>
          <a:bodyPr wrap="none" rtlCol="0">
            <a:spAutoFit/>
          </a:bodyPr>
          <a:lstStyle/>
          <a:p>
            <a:r>
              <a:rPr lang="en-US" sz="2000" dirty="0" smtClean="0"/>
              <a:t>Lawyers (</a:t>
            </a:r>
            <a:r>
              <a:rPr lang="en-US" sz="2000" dirty="0" err="1" smtClean="0"/>
              <a:t>Abogados</a:t>
            </a:r>
            <a:r>
              <a:rPr lang="en-US" sz="2000" dirty="0" smtClean="0"/>
              <a:t>)</a:t>
            </a:r>
            <a:endParaRPr lang="en-US" sz="2000" dirty="0"/>
          </a:p>
        </p:txBody>
      </p:sp>
      <p:sp>
        <p:nvSpPr>
          <p:cNvPr id="11" name="TextBox 10"/>
          <p:cNvSpPr txBox="1"/>
          <p:nvPr/>
        </p:nvSpPr>
        <p:spPr>
          <a:xfrm>
            <a:off x="609600" y="2819400"/>
            <a:ext cx="2517912" cy="400110"/>
          </a:xfrm>
          <a:prstGeom prst="rect">
            <a:avLst/>
          </a:prstGeom>
          <a:noFill/>
        </p:spPr>
        <p:txBody>
          <a:bodyPr wrap="none" rtlCol="0">
            <a:spAutoFit/>
          </a:bodyPr>
          <a:lstStyle/>
          <a:p>
            <a:r>
              <a:rPr lang="en-US" sz="2000" dirty="0" smtClean="0"/>
              <a:t>Helpers (</a:t>
            </a:r>
            <a:r>
              <a:rPr lang="en-US" sz="2000" dirty="0" err="1" smtClean="0"/>
              <a:t>Ayudantes</a:t>
            </a:r>
            <a:r>
              <a:rPr lang="en-US" sz="2000" dirty="0" smtClean="0"/>
              <a:t>)</a:t>
            </a:r>
            <a:endParaRPr lang="en-US" sz="2000" dirty="0"/>
          </a:p>
        </p:txBody>
      </p:sp>
      <p:sp>
        <p:nvSpPr>
          <p:cNvPr id="12" name="TextBox 11"/>
          <p:cNvSpPr txBox="1"/>
          <p:nvPr/>
        </p:nvSpPr>
        <p:spPr>
          <a:xfrm>
            <a:off x="609600" y="3886200"/>
            <a:ext cx="3149721" cy="400110"/>
          </a:xfrm>
          <a:prstGeom prst="rect">
            <a:avLst/>
          </a:prstGeom>
          <a:noFill/>
        </p:spPr>
        <p:txBody>
          <a:bodyPr wrap="none" rtlCol="0">
            <a:spAutoFit/>
          </a:bodyPr>
          <a:lstStyle/>
          <a:p>
            <a:r>
              <a:rPr lang="en-US" sz="2000" dirty="0" smtClean="0"/>
              <a:t>Consultants (</a:t>
            </a:r>
            <a:r>
              <a:rPr lang="en-US" sz="2000" dirty="0" err="1" smtClean="0"/>
              <a:t>Consultores</a:t>
            </a:r>
            <a:r>
              <a:rPr lang="en-US" sz="2000" dirty="0" smtClean="0"/>
              <a:t>)</a:t>
            </a:r>
            <a:endParaRPr lang="en-US" sz="2000" dirty="0"/>
          </a:p>
        </p:txBody>
      </p:sp>
      <p:sp>
        <p:nvSpPr>
          <p:cNvPr id="13" name="TextBox 12"/>
          <p:cNvSpPr txBox="1"/>
          <p:nvPr/>
        </p:nvSpPr>
        <p:spPr>
          <a:xfrm>
            <a:off x="609600" y="4419600"/>
            <a:ext cx="6394424" cy="400110"/>
          </a:xfrm>
          <a:prstGeom prst="rect">
            <a:avLst/>
          </a:prstGeom>
          <a:noFill/>
        </p:spPr>
        <p:txBody>
          <a:bodyPr wrap="none" rtlCol="0">
            <a:spAutoFit/>
          </a:bodyPr>
          <a:lstStyle/>
          <a:p>
            <a:r>
              <a:rPr lang="en-US" sz="2000" dirty="0" smtClean="0"/>
              <a:t>Immigration service officers (</a:t>
            </a:r>
            <a:r>
              <a:rPr lang="en-US" sz="2000" dirty="0" err="1" smtClean="0"/>
              <a:t>Oficiales</a:t>
            </a:r>
            <a:r>
              <a:rPr lang="en-US" sz="2000" dirty="0" smtClean="0"/>
              <a:t> de </a:t>
            </a:r>
            <a:r>
              <a:rPr lang="en-US" sz="2000" dirty="0" err="1" smtClean="0"/>
              <a:t>inmigración</a:t>
            </a:r>
            <a:r>
              <a:rPr lang="en-US" sz="2000" dirty="0" smtClean="0"/>
              <a:t>)</a:t>
            </a:r>
            <a:endParaRPr lang="en-US" sz="2000" dirty="0"/>
          </a:p>
        </p:txBody>
      </p:sp>
      <p:sp>
        <p:nvSpPr>
          <p:cNvPr id="14" name="Rectangle 13"/>
          <p:cNvSpPr/>
          <p:nvPr/>
        </p:nvSpPr>
        <p:spPr>
          <a:xfrm>
            <a:off x="609600" y="4953000"/>
            <a:ext cx="3064436" cy="400110"/>
          </a:xfrm>
          <a:prstGeom prst="rect">
            <a:avLst/>
          </a:prstGeom>
        </p:spPr>
        <p:txBody>
          <a:bodyPr wrap="none">
            <a:spAutoFit/>
          </a:bodyPr>
          <a:lstStyle/>
          <a:p>
            <a:r>
              <a:rPr lang="en-US" sz="2000" dirty="0" smtClean="0"/>
              <a:t>Paralegals (Para </a:t>
            </a:r>
            <a:r>
              <a:rPr lang="en-US" sz="2000" dirty="0" err="1" smtClean="0"/>
              <a:t>legales</a:t>
            </a:r>
            <a:r>
              <a:rPr lang="en-US" sz="2000" dirty="0" smtClean="0"/>
              <a:t>) </a:t>
            </a:r>
            <a:endParaRPr lang="en-US" sz="2000" dirty="0"/>
          </a:p>
        </p:txBody>
      </p:sp>
      <p:sp>
        <p:nvSpPr>
          <p:cNvPr id="16" name="TextBox 15"/>
          <p:cNvSpPr txBox="1"/>
          <p:nvPr/>
        </p:nvSpPr>
        <p:spPr>
          <a:xfrm>
            <a:off x="762000" y="609600"/>
            <a:ext cx="7848600" cy="646331"/>
          </a:xfrm>
          <a:prstGeom prst="rect">
            <a:avLst/>
          </a:prstGeom>
          <a:solidFill>
            <a:schemeClr val="accent1"/>
          </a:solidFill>
        </p:spPr>
        <p:txBody>
          <a:bodyPr wrap="square" rtlCol="0">
            <a:spAutoFit/>
          </a:bodyPr>
          <a:lstStyle/>
          <a:p>
            <a:r>
              <a:rPr lang="en-US" b="1" dirty="0" smtClean="0">
                <a:solidFill>
                  <a:schemeClr val="bg1"/>
                </a:solidFill>
              </a:rPr>
              <a:t>Based on our surveys, unauthorized legal representatives may also use any of the following terms, or others. </a:t>
            </a:r>
            <a:endParaRPr lang="en-US" b="1" dirty="0">
              <a:solidFill>
                <a:schemeClr val="bg1"/>
              </a:solidFill>
            </a:endParaRPr>
          </a:p>
        </p:txBody>
      </p:sp>
      <p:pic>
        <p:nvPicPr>
          <p:cNvPr id="20" name="Picture 19" descr="Ayuda_logo.jpg"/>
          <p:cNvPicPr>
            <a:picLocks noChangeAspect="1"/>
          </p:cNvPicPr>
          <p:nvPr/>
        </p:nvPicPr>
        <p:blipFill>
          <a:blip r:embed="rId3"/>
          <a:stretch>
            <a:fillRect/>
          </a:stretch>
        </p:blipFill>
        <p:spPr>
          <a:xfrm>
            <a:off x="8238780" y="6110288"/>
            <a:ext cx="905220" cy="747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t="3704" r="55432"/>
          <a:stretch>
            <a:fillRect/>
          </a:stretch>
        </p:blipFill>
        <p:spPr>
          <a:xfrm>
            <a:off x="457200" y="3886200"/>
            <a:ext cx="3124201" cy="2334173"/>
          </a:xfrm>
          <a:prstGeom prst="rect">
            <a:avLst/>
          </a:prstGeom>
        </p:spPr>
      </p:pic>
      <p:sp>
        <p:nvSpPr>
          <p:cNvPr id="9" name="Rectangle 8"/>
          <p:cNvSpPr/>
          <p:nvPr/>
        </p:nvSpPr>
        <p:spPr>
          <a:xfrm>
            <a:off x="0" y="304800"/>
            <a:ext cx="4495800" cy="2769989"/>
          </a:xfrm>
          <a:prstGeom prst="rect">
            <a:avLst/>
          </a:prstGeom>
        </p:spPr>
        <p:txBody>
          <a:bodyPr wrap="square">
            <a:spAutoFit/>
          </a:bodyPr>
          <a:lstStyle/>
          <a:p>
            <a:r>
              <a:rPr lang="en-US" sz="3000" dirty="0" smtClean="0"/>
              <a:t>Possible Harms:</a:t>
            </a:r>
            <a:r>
              <a:rPr lang="en-US" dirty="0" smtClean="0"/>
              <a:t> </a:t>
            </a:r>
          </a:p>
          <a:p>
            <a:endParaRPr lang="en-US" dirty="0" smtClean="0"/>
          </a:p>
          <a:p>
            <a:endParaRPr lang="en-US" dirty="0" smtClean="0"/>
          </a:p>
          <a:p>
            <a:pPr>
              <a:buFont typeface="Arial"/>
              <a:buChar char="•"/>
            </a:pPr>
            <a:r>
              <a:rPr lang="en-US" dirty="0" smtClean="0"/>
              <a:t>  Loss of money</a:t>
            </a:r>
          </a:p>
          <a:p>
            <a:pPr>
              <a:buFont typeface="Arial"/>
              <a:buChar char="•"/>
            </a:pPr>
            <a:r>
              <a:rPr lang="en-US" dirty="0" smtClean="0"/>
              <a:t>  Loss of employment opportunities </a:t>
            </a:r>
          </a:p>
          <a:p>
            <a:pPr>
              <a:buFont typeface="Arial"/>
              <a:buChar char="•"/>
            </a:pPr>
            <a:r>
              <a:rPr lang="en-US" dirty="0" smtClean="0"/>
              <a:t>  Loss of important, personal documents</a:t>
            </a:r>
          </a:p>
          <a:p>
            <a:pPr>
              <a:buFont typeface="Arial"/>
              <a:buChar char="•"/>
            </a:pPr>
            <a:r>
              <a:rPr lang="en-US" dirty="0" smtClean="0"/>
              <a:t>  Damage to legal case</a:t>
            </a:r>
          </a:p>
          <a:p>
            <a:pPr>
              <a:buFont typeface="Arial"/>
              <a:buChar char="•"/>
            </a:pPr>
            <a:r>
              <a:rPr lang="en-US" dirty="0" smtClean="0"/>
              <a:t>  Severe immigration consequences</a:t>
            </a:r>
          </a:p>
          <a:p>
            <a:pPr>
              <a:buFont typeface="Arial"/>
              <a:buChar char="•"/>
            </a:pPr>
            <a:r>
              <a:rPr lang="en-US" dirty="0" smtClean="0"/>
              <a:t>  Impact on family relations </a:t>
            </a:r>
            <a:endParaRPr lang="en-US" dirty="0"/>
          </a:p>
        </p:txBody>
      </p:sp>
      <p:pic>
        <p:nvPicPr>
          <p:cNvPr id="10" name="Picture 9"/>
          <p:cNvPicPr>
            <a:picLocks noChangeAspect="1"/>
          </p:cNvPicPr>
          <p:nvPr/>
        </p:nvPicPr>
        <p:blipFill>
          <a:blip r:embed="rId4"/>
          <a:srcRect r="55556"/>
          <a:stretch>
            <a:fillRect/>
          </a:stretch>
        </p:blipFill>
        <p:spPr>
          <a:xfrm>
            <a:off x="5105400" y="3886200"/>
            <a:ext cx="3124200" cy="2311443"/>
          </a:xfrm>
          <a:prstGeom prst="rect">
            <a:avLst/>
          </a:prstGeom>
        </p:spPr>
      </p:pic>
      <p:sp>
        <p:nvSpPr>
          <p:cNvPr id="11" name="Rectangle 10"/>
          <p:cNvSpPr/>
          <p:nvPr/>
        </p:nvSpPr>
        <p:spPr>
          <a:xfrm>
            <a:off x="4343400" y="304800"/>
            <a:ext cx="4800600" cy="3046988"/>
          </a:xfrm>
          <a:prstGeom prst="rect">
            <a:avLst/>
          </a:prstGeom>
        </p:spPr>
        <p:txBody>
          <a:bodyPr wrap="square">
            <a:spAutoFit/>
          </a:bodyPr>
          <a:lstStyle/>
          <a:p>
            <a:r>
              <a:rPr lang="es-ES_tradnl" sz="3000" dirty="0" smtClean="0"/>
              <a:t>Los Posibles Daños:</a:t>
            </a:r>
          </a:p>
          <a:p>
            <a:endParaRPr lang="es-ES_tradnl" dirty="0" smtClean="0"/>
          </a:p>
          <a:p>
            <a:endParaRPr lang="es-ES_tradnl" dirty="0" smtClean="0"/>
          </a:p>
          <a:p>
            <a:pPr>
              <a:buFont typeface="Arial"/>
              <a:buChar char="•"/>
            </a:pPr>
            <a:r>
              <a:rPr lang="es-ES_tradnl" dirty="0" smtClean="0"/>
              <a:t>  La pérdida de dinero</a:t>
            </a:r>
          </a:p>
          <a:p>
            <a:pPr>
              <a:buFont typeface="Arial"/>
              <a:buChar char="•"/>
            </a:pPr>
            <a:r>
              <a:rPr lang="es-ES_tradnl" dirty="0" smtClean="0"/>
              <a:t>  La pérdida de oportunidades de empleo</a:t>
            </a:r>
          </a:p>
          <a:p>
            <a:pPr>
              <a:buFont typeface="Arial"/>
              <a:buChar char="•"/>
            </a:pPr>
            <a:r>
              <a:rPr lang="es-ES_tradnl" dirty="0" smtClean="0"/>
              <a:t>  La pérdida de documentos personales y importantes</a:t>
            </a:r>
          </a:p>
          <a:p>
            <a:pPr>
              <a:buFont typeface="Arial"/>
              <a:buChar char="•"/>
            </a:pPr>
            <a:r>
              <a:rPr lang="es-ES_tradnl" dirty="0" smtClean="0"/>
              <a:t>  Daño al caso legal</a:t>
            </a:r>
          </a:p>
          <a:p>
            <a:pPr>
              <a:buFont typeface="Arial"/>
              <a:buChar char="•"/>
            </a:pPr>
            <a:r>
              <a:rPr lang="es-ES" dirty="0" smtClean="0"/>
              <a:t>  Consecuencias graves de inmigración</a:t>
            </a:r>
          </a:p>
          <a:p>
            <a:pPr>
              <a:buFont typeface="Arial"/>
              <a:buChar char="•"/>
            </a:pPr>
            <a:r>
              <a:rPr lang="es-ES" dirty="0" smtClean="0"/>
              <a:t>  Impacta a relaciones entre la familia</a:t>
            </a:r>
            <a:endParaRPr lang="es-ES_tradnl" dirty="0"/>
          </a:p>
        </p:txBody>
      </p:sp>
      <p:pic>
        <p:nvPicPr>
          <p:cNvPr id="7" name="Picture 6" descr="Ayuda_logo.jpg"/>
          <p:cNvPicPr>
            <a:picLocks noChangeAspect="1"/>
          </p:cNvPicPr>
          <p:nvPr/>
        </p:nvPicPr>
        <p:blipFill>
          <a:blip r:embed="rId5"/>
          <a:stretch>
            <a:fillRect/>
          </a:stretch>
        </p:blipFill>
        <p:spPr>
          <a:xfrm>
            <a:off x="8238780" y="6110288"/>
            <a:ext cx="905220" cy="74771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1"/>
            <a:ext cx="7924800" cy="5047536"/>
          </a:xfrm>
          <a:prstGeom prst="rect">
            <a:avLst/>
          </a:prstGeom>
          <a:solidFill>
            <a:srgbClr val="FFB91D"/>
          </a:solidFill>
        </p:spPr>
        <p:txBody>
          <a:bodyPr wrap="square">
            <a:spAutoFit/>
          </a:bodyPr>
          <a:lstStyle/>
          <a:p>
            <a:pPr algn="ctr"/>
            <a:r>
              <a:rPr lang="en-US" sz="2400" b="1" u="sng" dirty="0" smtClean="0">
                <a:solidFill>
                  <a:srgbClr val="000000"/>
                </a:solidFill>
              </a:rPr>
              <a:t>Loss of money/</a:t>
            </a:r>
            <a:r>
              <a:rPr lang="es-ES_tradnl" sz="2400" b="1" u="sng" dirty="0" smtClean="0">
                <a:solidFill>
                  <a:srgbClr val="000000"/>
                </a:solidFill>
              </a:rPr>
              <a:t>La pérdida de dinero</a:t>
            </a:r>
          </a:p>
          <a:p>
            <a:endParaRPr lang="es-ES_tradnl" sz="2400" b="1" dirty="0" smtClean="0">
              <a:solidFill>
                <a:schemeClr val="bg1"/>
              </a:solidFill>
            </a:endParaRPr>
          </a:p>
          <a:p>
            <a:r>
              <a:rPr lang="es-ES_tradnl" sz="2400" b="1" dirty="0" smtClean="0">
                <a:solidFill>
                  <a:schemeClr val="bg1"/>
                </a:solidFill>
              </a:rPr>
              <a:t>Charge by Notario for his/her legal services:</a:t>
            </a:r>
          </a:p>
          <a:p>
            <a:r>
              <a:rPr lang="es-ES_tradnl" dirty="0" smtClean="0">
                <a:solidFill>
                  <a:schemeClr val="bg1"/>
                </a:solidFill>
              </a:rPr>
              <a:t>$ can be thousands of dollars</a:t>
            </a:r>
          </a:p>
          <a:p>
            <a:endParaRPr lang="en-US" sz="2200" b="1" dirty="0" smtClean="0">
              <a:solidFill>
                <a:schemeClr val="bg1"/>
              </a:solidFill>
            </a:endParaRPr>
          </a:p>
          <a:p>
            <a:r>
              <a:rPr lang="en-US" sz="2200" b="1" dirty="0" smtClean="0">
                <a:solidFill>
                  <a:schemeClr val="bg1"/>
                </a:solidFill>
              </a:rPr>
              <a:t>Examples of USCIS Costs (</a:t>
            </a:r>
            <a:r>
              <a:rPr lang="en-US" sz="2200" b="1" i="1" dirty="0" smtClean="0">
                <a:solidFill>
                  <a:schemeClr val="bg1"/>
                </a:solidFill>
              </a:rPr>
              <a:t>just for the application</a:t>
            </a:r>
            <a:r>
              <a:rPr lang="en-US" sz="2200" b="1" dirty="0" smtClean="0">
                <a:solidFill>
                  <a:schemeClr val="bg1"/>
                </a:solidFill>
              </a:rPr>
              <a:t>):  </a:t>
            </a:r>
            <a:endParaRPr lang="en-US" b="1" dirty="0" smtClean="0">
              <a:solidFill>
                <a:schemeClr val="bg1"/>
              </a:solidFill>
            </a:endParaRPr>
          </a:p>
          <a:p>
            <a:r>
              <a:rPr lang="en-US" dirty="0" smtClean="0">
                <a:solidFill>
                  <a:schemeClr val="bg1"/>
                </a:solidFill>
              </a:rPr>
              <a:t>Application for Employment Authorization			$380</a:t>
            </a:r>
          </a:p>
          <a:p>
            <a:r>
              <a:rPr lang="en-US" dirty="0" smtClean="0">
                <a:solidFill>
                  <a:schemeClr val="bg1"/>
                </a:solidFill>
              </a:rPr>
              <a:t>Petition for Immigrant Relative 				$420</a:t>
            </a:r>
          </a:p>
          <a:p>
            <a:r>
              <a:rPr lang="en-US" dirty="0" smtClean="0">
                <a:solidFill>
                  <a:schemeClr val="bg1"/>
                </a:solidFill>
              </a:rPr>
              <a:t>DACA 							$465</a:t>
            </a:r>
          </a:p>
          <a:p>
            <a:r>
              <a:rPr lang="en-US" dirty="0" smtClean="0">
                <a:solidFill>
                  <a:schemeClr val="bg1"/>
                </a:solidFill>
              </a:rPr>
              <a:t>Application for Naturalization </a:t>
            </a:r>
            <a:r>
              <a:rPr lang="en-US" dirty="0" err="1" smtClean="0">
                <a:solidFill>
                  <a:schemeClr val="bg1"/>
                </a:solidFill>
              </a:rPr>
              <a:t>w</a:t>
            </a:r>
            <a:r>
              <a:rPr lang="en-US" dirty="0" smtClean="0">
                <a:solidFill>
                  <a:schemeClr val="bg1"/>
                </a:solidFill>
              </a:rPr>
              <a:t>/ biometrics			$680</a:t>
            </a:r>
          </a:p>
          <a:p>
            <a:r>
              <a:rPr lang="en-US" dirty="0" smtClean="0">
                <a:solidFill>
                  <a:schemeClr val="bg1"/>
                </a:solidFill>
              </a:rPr>
              <a:t>Application to Register Permanent Residence or Adjust Status	$1,070</a:t>
            </a:r>
          </a:p>
          <a:p>
            <a:endParaRPr lang="en-US" sz="2200" dirty="0" smtClean="0">
              <a:solidFill>
                <a:schemeClr val="bg1"/>
              </a:solidFill>
            </a:endParaRPr>
          </a:p>
          <a:p>
            <a:r>
              <a:rPr lang="en-US" sz="2200" b="1" dirty="0" smtClean="0">
                <a:solidFill>
                  <a:schemeClr val="bg1"/>
                </a:solidFill>
              </a:rPr>
              <a:t>Minimum Wage in Washington, D.C.:</a:t>
            </a:r>
            <a:endParaRPr lang="en-US" b="1" dirty="0" smtClean="0">
              <a:solidFill>
                <a:schemeClr val="bg1"/>
              </a:solidFill>
            </a:endParaRPr>
          </a:p>
          <a:p>
            <a:r>
              <a:rPr lang="en-US" dirty="0" smtClean="0">
                <a:solidFill>
                  <a:schemeClr val="bg1"/>
                </a:solidFill>
              </a:rPr>
              <a:t>$8.25/hour x 40 hrs. = $330 for a 40 hr. week</a:t>
            </a:r>
          </a:p>
          <a:p>
            <a:endParaRPr lang="en-US" b="1" dirty="0" smtClean="0">
              <a:solidFill>
                <a:schemeClr val="bg1"/>
              </a:solidFill>
            </a:endParaRPr>
          </a:p>
          <a:p>
            <a:endParaRPr lang="en-US" dirty="0"/>
          </a:p>
        </p:txBody>
      </p:sp>
      <p:pic>
        <p:nvPicPr>
          <p:cNvPr id="4" name="Picture 3" descr="Ayuda_logo.jpg"/>
          <p:cNvPicPr>
            <a:picLocks noChangeAspect="1"/>
          </p:cNvPicPr>
          <p:nvPr/>
        </p:nvPicPr>
        <p:blipFill>
          <a:blip r:embed="rId3"/>
          <a:stretch>
            <a:fillRect/>
          </a:stretch>
        </p:blipFill>
        <p:spPr>
          <a:xfrm>
            <a:off x="8238780" y="6110288"/>
            <a:ext cx="905220" cy="74771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67400" y="228600"/>
            <a:ext cx="3048000" cy="3068473"/>
          </a:xfrm>
          <a:prstGeom prst="rect">
            <a:avLst/>
          </a:prstGeom>
        </p:spPr>
      </p:pic>
      <p:pic>
        <p:nvPicPr>
          <p:cNvPr id="7" name="Picture 6"/>
          <p:cNvPicPr>
            <a:picLocks noChangeAspect="1"/>
          </p:cNvPicPr>
          <p:nvPr/>
        </p:nvPicPr>
        <p:blipFill>
          <a:blip r:embed="rId4"/>
          <a:stretch>
            <a:fillRect/>
          </a:stretch>
        </p:blipFill>
        <p:spPr>
          <a:xfrm>
            <a:off x="5867040" y="3581400"/>
            <a:ext cx="3048360" cy="3055566"/>
          </a:xfrm>
          <a:prstGeom prst="rect">
            <a:avLst/>
          </a:prstGeom>
        </p:spPr>
      </p:pic>
      <p:sp>
        <p:nvSpPr>
          <p:cNvPr id="10" name="Text Placeholder 9"/>
          <p:cNvSpPr>
            <a:spLocks noGrp="1"/>
          </p:cNvSpPr>
          <p:nvPr>
            <p:ph type="body" sz="half" idx="4294967295"/>
          </p:nvPr>
        </p:nvSpPr>
        <p:spPr>
          <a:xfrm>
            <a:off x="0" y="228600"/>
            <a:ext cx="5791200" cy="5791200"/>
          </a:xfrm>
        </p:spPr>
        <p:txBody>
          <a:bodyPr>
            <a:noAutofit/>
          </a:bodyPr>
          <a:lstStyle/>
          <a:p>
            <a:pPr algn="ctr">
              <a:buNone/>
            </a:pPr>
            <a:r>
              <a:rPr lang="en-US" sz="2500" dirty="0" smtClean="0"/>
              <a:t>What can we do?/¿</a:t>
            </a:r>
            <a:r>
              <a:rPr lang="en-US" sz="2500" dirty="0" err="1" smtClean="0"/>
              <a:t>Qué</a:t>
            </a:r>
            <a:r>
              <a:rPr lang="en-US" sz="2500" dirty="0" smtClean="0"/>
              <a:t> </a:t>
            </a:r>
            <a:r>
              <a:rPr lang="en-US" sz="2500" dirty="0" err="1" smtClean="0"/>
              <a:t>podemos</a:t>
            </a:r>
            <a:r>
              <a:rPr lang="en-US" sz="2500" dirty="0" smtClean="0"/>
              <a:t> </a:t>
            </a:r>
            <a:r>
              <a:rPr lang="en-US" sz="2500" dirty="0" err="1" smtClean="0"/>
              <a:t>hacer</a:t>
            </a:r>
            <a:r>
              <a:rPr lang="en-US" sz="2500" dirty="0" smtClean="0"/>
              <a:t>?</a:t>
            </a:r>
          </a:p>
          <a:p>
            <a:pPr algn="ctr">
              <a:buNone/>
            </a:pPr>
            <a:endParaRPr lang="en-US" sz="1200" dirty="0" smtClean="0"/>
          </a:p>
          <a:p>
            <a:r>
              <a:rPr lang="en-US" sz="2500" dirty="0" smtClean="0"/>
              <a:t>Legal Remedies: </a:t>
            </a:r>
            <a:endParaRPr lang="en-US" sz="2000" dirty="0" smtClean="0"/>
          </a:p>
          <a:p>
            <a:pPr>
              <a:buNone/>
            </a:pPr>
            <a:endParaRPr lang="en-US" sz="1200" dirty="0" smtClean="0"/>
          </a:p>
          <a:p>
            <a:pPr algn="l">
              <a:buFont typeface="Arial"/>
              <a:buChar char="•"/>
            </a:pPr>
            <a:r>
              <a:rPr lang="en-US" sz="2000" dirty="0" smtClean="0"/>
              <a:t> Criminal:  prosecution of </a:t>
            </a:r>
            <a:r>
              <a:rPr lang="en-US" sz="2000" i="1" dirty="0" smtClean="0"/>
              <a:t>notario</a:t>
            </a:r>
            <a:r>
              <a:rPr lang="en-US" sz="2000" dirty="0" smtClean="0"/>
              <a:t>, potential monetary compensation</a:t>
            </a:r>
          </a:p>
          <a:p>
            <a:pPr algn="l">
              <a:buFont typeface="Arial"/>
              <a:buChar char="•"/>
            </a:pPr>
            <a:r>
              <a:rPr lang="en-US" sz="2000" dirty="0" smtClean="0"/>
              <a:t> Civil: injunction, monetary damages</a:t>
            </a:r>
          </a:p>
          <a:p>
            <a:pPr algn="l">
              <a:buFont typeface="Arial"/>
              <a:buChar char="•"/>
            </a:pPr>
            <a:r>
              <a:rPr lang="en-US" sz="2000" dirty="0" smtClean="0"/>
              <a:t> Immigration: U Visa (</a:t>
            </a:r>
            <a:r>
              <a:rPr lang="en-US" sz="2000" i="1" dirty="0" smtClean="0"/>
              <a:t>if additional qualifying crime</a:t>
            </a:r>
            <a:r>
              <a:rPr lang="en-US" sz="2000" dirty="0" smtClean="0"/>
              <a:t>), Prosecutorial Discretion, Ineffective Assistance of Counsel </a:t>
            </a:r>
          </a:p>
          <a:p>
            <a:pPr algn="l">
              <a:buNone/>
            </a:pPr>
            <a:endParaRPr lang="en-US" sz="1200" dirty="0" smtClean="0"/>
          </a:p>
          <a:p>
            <a:r>
              <a:rPr lang="es-ES" sz="2500" dirty="0" smtClean="0"/>
              <a:t>Remedios Legales:  </a:t>
            </a:r>
          </a:p>
          <a:p>
            <a:pPr>
              <a:buNone/>
            </a:pPr>
            <a:endParaRPr lang="es-ES" sz="1200" dirty="0" smtClean="0"/>
          </a:p>
          <a:p>
            <a:pPr algn="l">
              <a:buFont typeface="Arial"/>
              <a:buChar char="•"/>
            </a:pPr>
            <a:r>
              <a:rPr lang="es-ES" sz="2000" dirty="0" smtClean="0"/>
              <a:t> Criminal: enjuiciamiento del notario, la posibilidad de compensación monetaria</a:t>
            </a:r>
          </a:p>
          <a:p>
            <a:pPr algn="l">
              <a:buFont typeface="Arial"/>
              <a:buChar char="•"/>
            </a:pPr>
            <a:r>
              <a:rPr lang="es-ES" sz="2000" dirty="0" smtClean="0"/>
              <a:t> Civil: una medida cautelar, daños monetarios</a:t>
            </a:r>
          </a:p>
          <a:p>
            <a:pPr algn="l">
              <a:buFont typeface="Arial"/>
              <a:buChar char="•"/>
            </a:pPr>
            <a:r>
              <a:rPr lang="es-ES" sz="2000" dirty="0" smtClean="0"/>
              <a:t> Inmigración: la Visa U (</a:t>
            </a:r>
            <a:r>
              <a:rPr lang="es-ES" sz="2000" i="1" dirty="0" smtClean="0"/>
              <a:t>si hay un crimen de calificación adicional</a:t>
            </a:r>
            <a:r>
              <a:rPr lang="es-ES" sz="2000" dirty="0" smtClean="0"/>
              <a:t>), la discreción procesal, la asistencia </a:t>
            </a:r>
            <a:r>
              <a:rPr lang="en-US" sz="2000" dirty="0" err="1" smtClean="0"/>
              <a:t>ineficaz</a:t>
            </a:r>
            <a:endParaRPr lang="en-US" sz="20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229FDE5D43CF488330DDE24360D992" ma:contentTypeVersion="0" ma:contentTypeDescription="Create a new document." ma:contentTypeScope="" ma:versionID="67333dd3cbcf7268490ae119f4b88572">
  <xsd:schema xmlns:xsd="http://www.w3.org/2001/XMLSchema" xmlns:xs="http://www.w3.org/2001/XMLSchema" xmlns:p="http://schemas.microsoft.com/office/2006/metadata/properties" targetNamespace="http://schemas.microsoft.com/office/2006/metadata/properties" ma:root="true" ma:fieldsID="61a5510ac1a642cc309ccb7be38155f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43F22D-F489-4F51-89CC-761E3A687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A684BE7-9A8C-4F15-B982-858F666A38CE}">
  <ds:schemaRefs>
    <ds:schemaRef ds:uri="http://schemas.microsoft.com/sharepoint/v3/contenttype/forms"/>
  </ds:schemaRefs>
</ds:datastoreItem>
</file>

<file path=customXml/itemProps3.xml><?xml version="1.0" encoding="utf-8"?>
<ds:datastoreItem xmlns:ds="http://schemas.openxmlformats.org/officeDocument/2006/customXml" ds:itemID="{B176832B-F4B2-4B89-A731-DBB2CB629E79}">
  <ds:schemaRefs>
    <ds:schemaRef ds:uri="http://schemas.microsoft.com/office/2006/documentManagement/types"/>
    <ds:schemaRef ds:uri="http://purl.org/dc/dcmitype/"/>
    <ds:schemaRef ds:uri="http://schemas.microsoft.com/office/infopath/2007/PartnerControls"/>
    <ds:schemaRef ds:uri="http://www.w3.org/XML/1998/namespace"/>
    <ds:schemaRef ds:uri="http://purl.org/dc/elements/1.1/"/>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TS010336808</Template>
  <TotalTime>3860</TotalTime>
  <Words>1309</Words>
  <Application>Microsoft Office PowerPoint</Application>
  <PresentationFormat>On-screen Show (4:3)</PresentationFormat>
  <Paragraphs>235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Focus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Alston &amp; Bird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Piece Of Mind</dc:title>
  <dc:creator>Immigration Interns</dc:creator>
  <cp:lastModifiedBy>alexander</cp:lastModifiedBy>
  <cp:revision>73</cp:revision>
  <dcterms:created xsi:type="dcterms:W3CDTF">2013-07-12T16:13:12Z</dcterms:created>
  <dcterms:modified xsi:type="dcterms:W3CDTF">2013-07-15T17:51:50Z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TC103368089990</vt:lpwstr>
  </property>
  <property fmtid="{D5CDD505-2E9C-101B-9397-08002B2CF9AE}" pid="3" name="ContentTypeId">
    <vt:lpwstr>0x0101003E229FDE5D43CF488330DDE24360D992</vt:lpwstr>
  </property>
</Properties>
</file>