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5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8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63" r:id="rId5"/>
    <p:sldMasterId id="2147483856" r:id="rId6"/>
    <p:sldMasterId id="2147483894" r:id="rId7"/>
    <p:sldMasterId id="2147483918" r:id="rId8"/>
    <p:sldMasterId id="2147483930" r:id="rId9"/>
    <p:sldMasterId id="2147483945" r:id="rId10"/>
    <p:sldMasterId id="2147483963" r:id="rId11"/>
    <p:sldMasterId id="2147483980" r:id="rId12"/>
  </p:sldMasterIdLst>
  <p:notesMasterIdLst>
    <p:notesMasterId r:id="rId59"/>
  </p:notesMasterIdLst>
  <p:sldIdLst>
    <p:sldId id="433" r:id="rId13"/>
    <p:sldId id="423" r:id="rId14"/>
    <p:sldId id="256" r:id="rId15"/>
    <p:sldId id="577" r:id="rId16"/>
    <p:sldId id="613" r:id="rId17"/>
    <p:sldId id="598" r:id="rId18"/>
    <p:sldId id="606" r:id="rId19"/>
    <p:sldId id="263" r:id="rId20"/>
    <p:sldId id="580" r:id="rId21"/>
    <p:sldId id="519" r:id="rId22"/>
    <p:sldId id="584" r:id="rId23"/>
    <p:sldId id="546" r:id="rId24"/>
    <p:sldId id="544" r:id="rId25"/>
    <p:sldId id="581" r:id="rId26"/>
    <p:sldId id="585" r:id="rId27"/>
    <p:sldId id="607" r:id="rId28"/>
    <p:sldId id="375" r:id="rId29"/>
    <p:sldId id="376" r:id="rId30"/>
    <p:sldId id="377" r:id="rId31"/>
    <p:sldId id="378" r:id="rId32"/>
    <p:sldId id="380" r:id="rId33"/>
    <p:sldId id="615" r:id="rId34"/>
    <p:sldId id="265" r:id="rId35"/>
    <p:sldId id="264" r:id="rId36"/>
    <p:sldId id="439" r:id="rId37"/>
    <p:sldId id="431" r:id="rId38"/>
    <p:sldId id="430" r:id="rId39"/>
    <p:sldId id="429" r:id="rId40"/>
    <p:sldId id="290" r:id="rId41"/>
    <p:sldId id="269" r:id="rId42"/>
    <p:sldId id="289" r:id="rId43"/>
    <p:sldId id="288" r:id="rId44"/>
    <p:sldId id="614" r:id="rId45"/>
    <p:sldId id="257" r:id="rId46"/>
    <p:sldId id="258" r:id="rId47"/>
    <p:sldId id="259" r:id="rId48"/>
    <p:sldId id="549" r:id="rId49"/>
    <p:sldId id="553" r:id="rId50"/>
    <p:sldId id="555" r:id="rId51"/>
    <p:sldId id="578" r:id="rId52"/>
    <p:sldId id="579" r:id="rId53"/>
    <p:sldId id="287" r:id="rId54"/>
    <p:sldId id="286" r:id="rId55"/>
    <p:sldId id="292" r:id="rId56"/>
    <p:sldId id="358" r:id="rId57"/>
    <p:sldId id="434" r:id="rId5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8E17BD-44C2-7608-C099-E7B918CA0E1A}" name="Leach, Jennifer" initials="LJ" userId="S::JLEACH@FTC.GOV::10a0ac57-2993-4e28-956d-5f99e856bce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isman, Lois C." initials="GLC" lastIdx="10" clrIdx="0"/>
  <p:cmAuthor id="1" name="Hobbs, Karen S." initials="HKS" lastIdx="2" clrIdx="1">
    <p:extLst>
      <p:ext uri="{19B8F6BF-5375-455C-9EA6-DF929625EA0E}">
        <p15:presenceInfo xmlns:p15="http://schemas.microsoft.com/office/powerpoint/2012/main" userId="S::khobbs@ftc.gov::e9723364-6ccb-4be5-8b52-d4780df6f8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682"/>
    <a:srgbClr val="FFFFFF"/>
    <a:srgbClr val="170E8E"/>
    <a:srgbClr val="1999CE"/>
    <a:srgbClr val="1F536E"/>
    <a:srgbClr val="434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4" autoAdjust="0"/>
    <p:restoredTop sz="56140" autoAdjust="0"/>
  </p:normalViewPr>
  <p:slideViewPr>
    <p:cSldViewPr>
      <p:cViewPr varScale="1">
        <p:scale>
          <a:sx n="44" d="100"/>
          <a:sy n="44" d="100"/>
        </p:scale>
        <p:origin x="1756" y="36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>
        <p:scale>
          <a:sx n="65" d="100"/>
          <a:sy n="65" d="100"/>
        </p:scale>
        <p:origin x="3125" y="-12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microsoft.com/office/2018/10/relationships/authors" Target="authors.xml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9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commentAuthors" Target="commentAuthors.xml"/><Relationship Id="rId65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anda, Cristina" userId="8770235e-c08f-4ba0-afb5-ad85725e025c" providerId="ADAL" clId="{EADF4534-71F5-4208-ABDA-EB4019CFCAAB}"/>
    <pc:docChg chg="delSld modSld sldOrd">
      <pc:chgData name="Miranda, Cristina" userId="8770235e-c08f-4ba0-afb5-ad85725e025c" providerId="ADAL" clId="{EADF4534-71F5-4208-ABDA-EB4019CFCAAB}" dt="2023-09-14T15:54:41.515" v="38" actId="20577"/>
      <pc:docMkLst>
        <pc:docMk/>
      </pc:docMkLst>
      <pc:sldChg chg="modNotesTx">
        <pc:chgData name="Miranda, Cristina" userId="8770235e-c08f-4ba0-afb5-ad85725e025c" providerId="ADAL" clId="{EADF4534-71F5-4208-ABDA-EB4019CFCAAB}" dt="2023-09-14T13:45:39.611" v="1" actId="20577"/>
        <pc:sldMkLst>
          <pc:docMk/>
          <pc:sldMk cId="2927339077" sldId="256"/>
        </pc:sldMkLst>
      </pc:sldChg>
      <pc:sldChg chg="modNotesTx">
        <pc:chgData name="Miranda, Cristina" userId="8770235e-c08f-4ba0-afb5-ad85725e025c" providerId="ADAL" clId="{EADF4534-71F5-4208-ABDA-EB4019CFCAAB}" dt="2023-09-14T13:46:13.348" v="6" actId="20577"/>
        <pc:sldMkLst>
          <pc:docMk/>
          <pc:sldMk cId="1165332696" sldId="263"/>
        </pc:sldMkLst>
      </pc:sldChg>
      <pc:sldChg chg="modNotesTx">
        <pc:chgData name="Miranda, Cristina" userId="8770235e-c08f-4ba0-afb5-ad85725e025c" providerId="ADAL" clId="{EADF4534-71F5-4208-ABDA-EB4019CFCAAB}" dt="2023-09-14T13:47:31.955" v="26" actId="20577"/>
        <pc:sldMkLst>
          <pc:docMk/>
          <pc:sldMk cId="3527389965" sldId="286"/>
        </pc:sldMkLst>
      </pc:sldChg>
      <pc:sldChg chg="modNotesTx">
        <pc:chgData name="Miranda, Cristina" userId="8770235e-c08f-4ba0-afb5-ad85725e025c" providerId="ADAL" clId="{EADF4534-71F5-4208-ABDA-EB4019CFCAAB}" dt="2023-09-14T13:47:29.331" v="25" actId="20577"/>
        <pc:sldMkLst>
          <pc:docMk/>
          <pc:sldMk cId="2381191714" sldId="287"/>
        </pc:sldMkLst>
      </pc:sldChg>
      <pc:sldChg chg="modNotesTx">
        <pc:chgData name="Miranda, Cristina" userId="8770235e-c08f-4ba0-afb5-ad85725e025c" providerId="ADAL" clId="{EADF4534-71F5-4208-ABDA-EB4019CFCAAB}" dt="2023-09-14T13:47:35.131" v="27" actId="20577"/>
        <pc:sldMkLst>
          <pc:docMk/>
          <pc:sldMk cId="2085230847" sldId="292"/>
        </pc:sldMkLst>
      </pc:sldChg>
      <pc:sldChg chg="modSp mod modNotesTx">
        <pc:chgData name="Miranda, Cristina" userId="8770235e-c08f-4ba0-afb5-ad85725e025c" providerId="ADAL" clId="{EADF4534-71F5-4208-ABDA-EB4019CFCAAB}" dt="2023-09-14T15:54:41.515" v="38" actId="20577"/>
        <pc:sldMkLst>
          <pc:docMk/>
          <pc:sldMk cId="1609144050" sldId="358"/>
        </pc:sldMkLst>
        <pc:spChg chg="mod">
          <ac:chgData name="Miranda, Cristina" userId="8770235e-c08f-4ba0-afb5-ad85725e025c" providerId="ADAL" clId="{EADF4534-71F5-4208-ABDA-EB4019CFCAAB}" dt="2023-09-14T15:54:41.515" v="38" actId="20577"/>
          <ac:spMkLst>
            <pc:docMk/>
            <pc:sldMk cId="1609144050" sldId="358"/>
            <ac:spMk id="5" creationId="{00000000-0000-0000-0000-000000000000}"/>
          </ac:spMkLst>
        </pc:spChg>
      </pc:sldChg>
      <pc:sldChg chg="modNotesTx">
        <pc:chgData name="Miranda, Cristina" userId="8770235e-c08f-4ba0-afb5-ad85725e025c" providerId="ADAL" clId="{EADF4534-71F5-4208-ABDA-EB4019CFCAAB}" dt="2023-09-14T13:46:45.664" v="15" actId="20577"/>
        <pc:sldMkLst>
          <pc:docMk/>
          <pc:sldMk cId="1607036293" sldId="375"/>
        </pc:sldMkLst>
      </pc:sldChg>
      <pc:sldChg chg="modNotesTx">
        <pc:chgData name="Miranda, Cristina" userId="8770235e-c08f-4ba0-afb5-ad85725e025c" providerId="ADAL" clId="{EADF4534-71F5-4208-ABDA-EB4019CFCAAB}" dt="2023-09-14T13:46:48.424" v="16" actId="20577"/>
        <pc:sldMkLst>
          <pc:docMk/>
          <pc:sldMk cId="2264003581" sldId="376"/>
        </pc:sldMkLst>
      </pc:sldChg>
      <pc:sldChg chg="modNotesTx">
        <pc:chgData name="Miranda, Cristina" userId="8770235e-c08f-4ba0-afb5-ad85725e025c" providerId="ADAL" clId="{EADF4534-71F5-4208-ABDA-EB4019CFCAAB}" dt="2023-09-14T13:46:50.516" v="17" actId="20577"/>
        <pc:sldMkLst>
          <pc:docMk/>
          <pc:sldMk cId="2076091860" sldId="377"/>
        </pc:sldMkLst>
      </pc:sldChg>
      <pc:sldChg chg="modNotesTx">
        <pc:chgData name="Miranda, Cristina" userId="8770235e-c08f-4ba0-afb5-ad85725e025c" providerId="ADAL" clId="{EADF4534-71F5-4208-ABDA-EB4019CFCAAB}" dt="2023-09-14T13:46:53.964" v="18" actId="20577"/>
        <pc:sldMkLst>
          <pc:docMk/>
          <pc:sldMk cId="2128231294" sldId="378"/>
        </pc:sldMkLst>
      </pc:sldChg>
      <pc:sldChg chg="modNotesTx">
        <pc:chgData name="Miranda, Cristina" userId="8770235e-c08f-4ba0-afb5-ad85725e025c" providerId="ADAL" clId="{EADF4534-71F5-4208-ABDA-EB4019CFCAAB}" dt="2023-09-14T13:46:56.615" v="19" actId="20577"/>
        <pc:sldMkLst>
          <pc:docMk/>
          <pc:sldMk cId="2248924304" sldId="380"/>
        </pc:sldMkLst>
      </pc:sldChg>
      <pc:sldChg chg="modSp mod modNotesTx">
        <pc:chgData name="Miranda, Cristina" userId="8770235e-c08f-4ba0-afb5-ad85725e025c" providerId="ADAL" clId="{EADF4534-71F5-4208-ABDA-EB4019CFCAAB}" dt="2023-09-14T15:54:33.210" v="37" actId="20577"/>
        <pc:sldMkLst>
          <pc:docMk/>
          <pc:sldMk cId="1093089208" sldId="423"/>
        </pc:sldMkLst>
        <pc:spChg chg="mod">
          <ac:chgData name="Miranda, Cristina" userId="8770235e-c08f-4ba0-afb5-ad85725e025c" providerId="ADAL" clId="{EADF4534-71F5-4208-ABDA-EB4019CFCAAB}" dt="2023-09-14T15:54:33.210" v="37" actId="20577"/>
          <ac:spMkLst>
            <pc:docMk/>
            <pc:sldMk cId="1093089208" sldId="423"/>
            <ac:spMk id="4" creationId="{DA47C882-A492-420E-A199-3E99EE2EA2FC}"/>
          </ac:spMkLst>
        </pc:spChg>
      </pc:sldChg>
      <pc:sldChg chg="ord">
        <pc:chgData name="Miranda, Cristina" userId="8770235e-c08f-4ba0-afb5-ad85725e025c" providerId="ADAL" clId="{EADF4534-71F5-4208-ABDA-EB4019CFCAAB}" dt="2023-09-14T15:19:26.864" v="32"/>
        <pc:sldMkLst>
          <pc:docMk/>
          <pc:sldMk cId="3781730731" sldId="431"/>
        </pc:sldMkLst>
      </pc:sldChg>
      <pc:sldChg chg="modNotesTx">
        <pc:chgData name="Miranda, Cristina" userId="8770235e-c08f-4ba0-afb5-ad85725e025c" providerId="ADAL" clId="{EADF4534-71F5-4208-ABDA-EB4019CFCAAB}" dt="2023-09-14T13:47:41.007" v="29" actId="20577"/>
        <pc:sldMkLst>
          <pc:docMk/>
          <pc:sldMk cId="2976172484" sldId="434"/>
        </pc:sldMkLst>
      </pc:sldChg>
      <pc:sldChg chg="del">
        <pc:chgData name="Miranda, Cristina" userId="8770235e-c08f-4ba0-afb5-ad85725e025c" providerId="ADAL" clId="{EADF4534-71F5-4208-ABDA-EB4019CFCAAB}" dt="2023-09-14T15:19:22.358" v="30" actId="47"/>
        <pc:sldMkLst>
          <pc:docMk/>
          <pc:sldMk cId="3925441632" sldId="437"/>
        </pc:sldMkLst>
      </pc:sldChg>
      <pc:sldChg chg="modNotesTx">
        <pc:chgData name="Miranda, Cristina" userId="8770235e-c08f-4ba0-afb5-ad85725e025c" providerId="ADAL" clId="{EADF4534-71F5-4208-ABDA-EB4019CFCAAB}" dt="2023-09-14T13:46:21.844" v="8" actId="20577"/>
        <pc:sldMkLst>
          <pc:docMk/>
          <pc:sldMk cId="1377089750" sldId="519"/>
        </pc:sldMkLst>
      </pc:sldChg>
      <pc:sldChg chg="modNotesTx">
        <pc:chgData name="Miranda, Cristina" userId="8770235e-c08f-4ba0-afb5-ad85725e025c" providerId="ADAL" clId="{EADF4534-71F5-4208-ABDA-EB4019CFCAAB}" dt="2023-09-14T13:46:32.821" v="11" actId="20577"/>
        <pc:sldMkLst>
          <pc:docMk/>
          <pc:sldMk cId="3183142224" sldId="544"/>
        </pc:sldMkLst>
      </pc:sldChg>
      <pc:sldChg chg="modNotesTx">
        <pc:chgData name="Miranda, Cristina" userId="8770235e-c08f-4ba0-afb5-ad85725e025c" providerId="ADAL" clId="{EADF4534-71F5-4208-ABDA-EB4019CFCAAB}" dt="2023-09-14T13:46:27.762" v="10" actId="20577"/>
        <pc:sldMkLst>
          <pc:docMk/>
          <pc:sldMk cId="3281330320" sldId="546"/>
        </pc:sldMkLst>
      </pc:sldChg>
      <pc:sldChg chg="modNotesTx">
        <pc:chgData name="Miranda, Cristina" userId="8770235e-c08f-4ba0-afb5-ad85725e025c" providerId="ADAL" clId="{EADF4534-71F5-4208-ABDA-EB4019CFCAAB}" dt="2023-09-14T13:47:11.687" v="20" actId="20577"/>
        <pc:sldMkLst>
          <pc:docMk/>
          <pc:sldMk cId="2979192155" sldId="549"/>
        </pc:sldMkLst>
      </pc:sldChg>
      <pc:sldChg chg="modNotesTx">
        <pc:chgData name="Miranda, Cristina" userId="8770235e-c08f-4ba0-afb5-ad85725e025c" providerId="ADAL" clId="{EADF4534-71F5-4208-ABDA-EB4019CFCAAB}" dt="2023-09-14T13:47:15.844" v="21" actId="20577"/>
        <pc:sldMkLst>
          <pc:docMk/>
          <pc:sldMk cId="766400921" sldId="553"/>
        </pc:sldMkLst>
      </pc:sldChg>
      <pc:sldChg chg="modNotesTx">
        <pc:chgData name="Miranda, Cristina" userId="8770235e-c08f-4ba0-afb5-ad85725e025c" providerId="ADAL" clId="{EADF4534-71F5-4208-ABDA-EB4019CFCAAB}" dt="2023-09-14T13:47:18.772" v="22" actId="20577"/>
        <pc:sldMkLst>
          <pc:docMk/>
          <pc:sldMk cId="1563903725" sldId="555"/>
        </pc:sldMkLst>
      </pc:sldChg>
      <pc:sldChg chg="modNotesTx">
        <pc:chgData name="Miranda, Cristina" userId="8770235e-c08f-4ba0-afb5-ad85725e025c" providerId="ADAL" clId="{EADF4534-71F5-4208-ABDA-EB4019CFCAAB}" dt="2023-09-14T13:45:43.964" v="2" actId="20577"/>
        <pc:sldMkLst>
          <pc:docMk/>
          <pc:sldMk cId="477945415" sldId="577"/>
        </pc:sldMkLst>
      </pc:sldChg>
      <pc:sldChg chg="modNotesTx">
        <pc:chgData name="Miranda, Cristina" userId="8770235e-c08f-4ba0-afb5-ad85725e025c" providerId="ADAL" clId="{EADF4534-71F5-4208-ABDA-EB4019CFCAAB}" dt="2023-09-14T13:47:23.955" v="23" actId="20577"/>
        <pc:sldMkLst>
          <pc:docMk/>
          <pc:sldMk cId="1328599144" sldId="578"/>
        </pc:sldMkLst>
      </pc:sldChg>
      <pc:sldChg chg="modNotesTx">
        <pc:chgData name="Miranda, Cristina" userId="8770235e-c08f-4ba0-afb5-ad85725e025c" providerId="ADAL" clId="{EADF4534-71F5-4208-ABDA-EB4019CFCAAB}" dt="2023-09-14T13:47:27.246" v="24" actId="20577"/>
        <pc:sldMkLst>
          <pc:docMk/>
          <pc:sldMk cId="1461303879" sldId="579"/>
        </pc:sldMkLst>
      </pc:sldChg>
      <pc:sldChg chg="modNotesTx">
        <pc:chgData name="Miranda, Cristina" userId="8770235e-c08f-4ba0-afb5-ad85725e025c" providerId="ADAL" clId="{EADF4534-71F5-4208-ABDA-EB4019CFCAAB}" dt="2023-09-14T13:46:17.188" v="7" actId="20577"/>
        <pc:sldMkLst>
          <pc:docMk/>
          <pc:sldMk cId="1279656553" sldId="580"/>
        </pc:sldMkLst>
      </pc:sldChg>
      <pc:sldChg chg="modNotesTx">
        <pc:chgData name="Miranda, Cristina" userId="8770235e-c08f-4ba0-afb5-ad85725e025c" providerId="ADAL" clId="{EADF4534-71F5-4208-ABDA-EB4019CFCAAB}" dt="2023-09-14T13:46:36.474" v="12" actId="20577"/>
        <pc:sldMkLst>
          <pc:docMk/>
          <pc:sldMk cId="2215434957" sldId="581"/>
        </pc:sldMkLst>
      </pc:sldChg>
      <pc:sldChg chg="modNotesTx">
        <pc:chgData name="Miranda, Cristina" userId="8770235e-c08f-4ba0-afb5-ad85725e025c" providerId="ADAL" clId="{EADF4534-71F5-4208-ABDA-EB4019CFCAAB}" dt="2023-09-14T13:46:25.469" v="9" actId="20577"/>
        <pc:sldMkLst>
          <pc:docMk/>
          <pc:sldMk cId="3194370832" sldId="584"/>
        </pc:sldMkLst>
      </pc:sldChg>
      <pc:sldChg chg="modNotesTx">
        <pc:chgData name="Miranda, Cristina" userId="8770235e-c08f-4ba0-afb5-ad85725e025c" providerId="ADAL" clId="{EADF4534-71F5-4208-ABDA-EB4019CFCAAB}" dt="2023-09-14T13:46:40.003" v="13" actId="20577"/>
        <pc:sldMkLst>
          <pc:docMk/>
          <pc:sldMk cId="752564959" sldId="585"/>
        </pc:sldMkLst>
      </pc:sldChg>
      <pc:sldChg chg="modNotesTx">
        <pc:chgData name="Miranda, Cristina" userId="8770235e-c08f-4ba0-afb5-ad85725e025c" providerId="ADAL" clId="{EADF4534-71F5-4208-ABDA-EB4019CFCAAB}" dt="2023-09-14T13:46:07.290" v="4" actId="20577"/>
        <pc:sldMkLst>
          <pc:docMk/>
          <pc:sldMk cId="95992585" sldId="598"/>
        </pc:sldMkLst>
      </pc:sldChg>
      <pc:sldChg chg="modNotesTx">
        <pc:chgData name="Miranda, Cristina" userId="8770235e-c08f-4ba0-afb5-ad85725e025c" providerId="ADAL" clId="{EADF4534-71F5-4208-ABDA-EB4019CFCAAB}" dt="2023-09-14T13:46:10.596" v="5" actId="20577"/>
        <pc:sldMkLst>
          <pc:docMk/>
          <pc:sldMk cId="772435579" sldId="606"/>
        </pc:sldMkLst>
      </pc:sldChg>
      <pc:sldChg chg="modNotesTx">
        <pc:chgData name="Miranda, Cristina" userId="8770235e-c08f-4ba0-afb5-ad85725e025c" providerId="ADAL" clId="{EADF4534-71F5-4208-ABDA-EB4019CFCAAB}" dt="2023-09-14T13:46:42.931" v="14" actId="20577"/>
        <pc:sldMkLst>
          <pc:docMk/>
          <pc:sldMk cId="1226310886" sldId="607"/>
        </pc:sldMkLst>
      </pc:sldChg>
      <pc:sldChg chg="modNotesTx">
        <pc:chgData name="Miranda, Cristina" userId="8770235e-c08f-4ba0-afb5-ad85725e025c" providerId="ADAL" clId="{EADF4534-71F5-4208-ABDA-EB4019CFCAAB}" dt="2023-09-14T13:46:05.060" v="3" actId="20577"/>
        <pc:sldMkLst>
          <pc:docMk/>
          <pc:sldMk cId="1099047134" sldId="6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/>
          <a:lstStyle>
            <a:lvl1pPr algn="r">
              <a:defRPr sz="1200"/>
            </a:lvl1pPr>
          </a:lstStyle>
          <a:p>
            <a:fld id="{CDFEE912-84BF-47F7-8F89-841797C7B445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7" tIns="46584" rIns="93167" bIns="4658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7" tIns="46584" rIns="93167" bIns="4658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7" tIns="46584" rIns="93167" bIns="46584" rtlCol="0" anchor="b"/>
          <a:lstStyle>
            <a:lvl1pPr algn="r">
              <a:defRPr sz="1200"/>
            </a:lvl1pPr>
          </a:lstStyle>
          <a:p>
            <a:fld id="{419BCE7A-DFD4-4926-B775-389B4CDE0A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BCE7A-DFD4-4926-B775-389B4CDE0A6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85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BCE7A-DFD4-4926-B775-389B4CDE0A6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408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BCE7A-DFD4-4926-B775-389B4CDE0A6E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184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79">
              <a:defRPr/>
            </a:pPr>
            <a:endParaRPr lang="en-US" b="0" i="0" dirty="0">
              <a:solidFill>
                <a:srgbClr val="1B1B1B"/>
              </a:solidFill>
              <a:effectLst/>
              <a:latin typeface="Inte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CE7A-DFD4-4926-B775-389B4CDE0A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379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BCE7A-DFD4-4926-B775-389B4CDE0A6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172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0" marR="0" lvl="1" indent="0" algn="l" defTabSz="93167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9BCE7A-DFD4-4926-B775-389B4CDE0A6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6238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BCE7A-DFD4-4926-B775-389B4CDE0A6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0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BCE7A-DFD4-4926-B775-389B4CDE0A6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720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BCE7A-DFD4-4926-B775-389B4CDE0A6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67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F09BD-0E1D-4483-BAFE-A0476F85D89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658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BCE7A-DFD4-4926-B775-389B4CDE0A6E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46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BCE7A-DFD4-4926-B775-389B4CDE0A6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147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1800" dirty="0">
                <a:effectLst/>
                <a:latin typeface="UICTFontTextStyleBody"/>
                <a:ea typeface="Calibri" panose="020F0502020204030204" pitchFamily="34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BCE7A-DFD4-4926-B775-389B4CDE0A6E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919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Clr>
                <a:srgbClr val="1999CE"/>
              </a:buClr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8F09BD-0E1D-4483-BAFE-A0476F85D891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845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DF1A2D-C005-4312-BA31-E9265B1CDECB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472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DD1DCB-F7D0-41E2-90C3-F1434A5AAFA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3316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0AC8A-0B6A-4235-939B-2886530C71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413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FC2A19-6F07-4E52-B22B-BA4A6D1ED5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31462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0AC8A-0B6A-4235-939B-2886530C71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9579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BCE7A-DFD4-4926-B775-389B4CDE0A6E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8501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14257">
              <a:buFont typeface="Arial" panose="020B0604020202020204" pitchFamily="34" charset="0"/>
              <a:buNone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BCE7A-DFD4-4926-B775-389B4CDE0A6E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6292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br>
              <a:rPr lang="en-US" baseline="0" dirty="0"/>
            </a:br>
            <a:endParaRPr lang="en-US" baseline="0" dirty="0"/>
          </a:p>
          <a:p>
            <a:pPr marL="171214" indent="-171214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BCE7A-DFD4-4926-B775-389B4CDE0A6E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252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0" indent="-17469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BCE7A-DFD4-4926-B775-389B4CDE0A6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4716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5839" lvl="1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BCE7A-DFD4-4926-B775-389B4CDE0A6E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482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0" indent="-17469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BCE7A-DFD4-4926-B775-389B4CDE0A6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0327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BCE7A-DFD4-4926-B775-389B4CDE0A6E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147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6203"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BCE7A-DFD4-4926-B775-389B4CDE0A6E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97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BCE7A-DFD4-4926-B775-389B4CDE0A6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69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B16E"/>
              </a:buClr>
              <a:buSzTx/>
              <a:buFont typeface="Arial" panose="020B0604020202020204" pitchFamily="34" charset="0"/>
              <a:buNone/>
              <a:tabLst/>
              <a:defRPr/>
            </a:pPr>
            <a:br>
              <a:rPr lang="en-US" b="0" dirty="0"/>
            </a:b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BCE7A-DFD4-4926-B775-389B4CDE0A6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431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20000"/>
              </a:spcBef>
              <a:buClr>
                <a:srgbClr val="CCB16E"/>
              </a:buClr>
              <a:buFont typeface="Arial" pitchFamily="34" charset="0"/>
              <a:buNone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BCE7A-DFD4-4926-B775-389B4CDE0A6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37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9BCE7A-DFD4-4926-B775-389B4CDE0A6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605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690" indent="-17469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BCE7A-DFD4-4926-B775-389B4CDE0A6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59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BCE7A-DFD4-4926-B775-389B4CDE0A6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23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1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9777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8367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Tex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58551"/>
            <a:ext cx="6518635" cy="676868"/>
          </a:xfrm>
        </p:spPr>
        <p:txBody>
          <a:bodyPr>
            <a:noAutofit/>
          </a:bodyPr>
          <a:lstStyle>
            <a:lvl1pPr algn="l">
              <a:defRPr sz="2800" b="1" spc="-3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93EBCD-ED32-234B-8C6D-919854DDD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6318972"/>
            <a:ext cx="1323025" cy="362472"/>
          </a:xfrm>
          <a:prstGeom prst="rect">
            <a:avLst/>
          </a:prstGeom>
        </p:spPr>
      </p:pic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0A7B39C-6D33-CA40-BC21-658D76AED443}"/>
              </a:ext>
            </a:extLst>
          </p:cNvPr>
          <p:cNvSpPr txBox="1">
            <a:spLocks/>
          </p:cNvSpPr>
          <p:nvPr userDrawn="1"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FE4FAB-702C-0B42-AFF2-880C55C867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6320068"/>
            <a:ext cx="1323025" cy="36247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C0C067-CE1A-804E-91EE-BA47614A3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1322919"/>
            <a:ext cx="6518275" cy="4525433"/>
          </a:xfrm>
        </p:spPr>
        <p:txBody>
          <a:bodyPr/>
          <a:lstStyle>
            <a:lvl1pPr marL="230183" indent="-230183">
              <a:tabLst/>
              <a:defRPr sz="2400" spc="-10" baseline="0"/>
            </a:lvl1pPr>
            <a:lvl2pPr marL="571486" indent="-282568">
              <a:tabLst/>
              <a:defRPr sz="2400" spc="-10" baseline="0"/>
            </a:lvl2pPr>
            <a:lvl3pPr marL="860404" indent="-230183">
              <a:tabLst/>
              <a:defRPr sz="2000" spc="-10" baseline="0"/>
            </a:lvl3pPr>
            <a:lvl4pPr marL="1090586" indent="-230183">
              <a:tabLst/>
              <a:defRPr sz="2000" spc="-10" baseline="0"/>
            </a:lvl4pPr>
          </a:lstStyle>
          <a:p>
            <a:pPr lvl="0"/>
            <a:r>
              <a:rPr lang="en-US" dirty="0"/>
              <a:t>Click to add bullet text 24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922521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 Left, Title&amp;Text Righ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5E1BFE-9ACF-314F-A5A1-DA31F4AE13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05" y="184224"/>
            <a:ext cx="1323025" cy="362472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DEDFE468-84B4-B749-A8FB-46BED87288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3400" y="366004"/>
            <a:ext cx="3283401" cy="1459327"/>
          </a:xfrm>
        </p:spPr>
        <p:txBody>
          <a:bodyPr anchor="b" anchorCtr="0">
            <a:normAutofit/>
          </a:bodyPr>
          <a:lstStyle>
            <a:lvl1pPr algn="l">
              <a:defRPr sz="2800" b="1" spc="-30" baseline="0">
                <a:solidFill>
                  <a:srgbClr val="EC1300"/>
                </a:solidFill>
              </a:defRPr>
            </a:lvl1pPr>
          </a:lstStyle>
          <a:p>
            <a:r>
              <a:rPr lang="en-US"/>
              <a:t>Add Title 28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FBC2D-E460-A241-9C49-5441A1348C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3851" y="2051051"/>
            <a:ext cx="3204891" cy="4091516"/>
          </a:xfrm>
        </p:spPr>
        <p:txBody>
          <a:bodyPr/>
          <a:lstStyle>
            <a:lvl1pPr marL="230183" indent="-230183">
              <a:spcBef>
                <a:spcPts val="0"/>
              </a:spcBef>
              <a:tabLst/>
              <a:defRPr sz="2000" spc="-10" baseline="0"/>
            </a:lvl1pPr>
            <a:lvl2pPr>
              <a:spcBef>
                <a:spcPts val="200"/>
              </a:spcBef>
              <a:defRPr sz="2000" spc="-10" baseline="0"/>
            </a:lvl2pPr>
            <a:lvl3pPr>
              <a:defRPr sz="1800" spc="-10" baseline="0"/>
            </a:lvl3pPr>
            <a:lvl4pPr marL="1433477" indent="-230183">
              <a:spcBef>
                <a:spcPts val="200"/>
              </a:spcBef>
              <a:tabLst/>
              <a:defRPr sz="1800" spc="-10" baseline="0"/>
            </a:lvl4pPr>
          </a:lstStyle>
          <a:p>
            <a:pPr lvl="0"/>
            <a:r>
              <a:rPr lang="en-US"/>
              <a:t>Click to add bullet text 20 </a:t>
            </a:r>
            <a:r>
              <a:rPr lang="en-US" err="1"/>
              <a:t>pt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11055843-417F-2944-9277-0FCEC3E2FAB2}"/>
              </a:ext>
            </a:extLst>
          </p:cNvPr>
          <p:cNvSpPr txBox="1">
            <a:spLocks/>
          </p:cNvSpPr>
          <p:nvPr userDrawn="1"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0E5AB-616F-984D-ABBC-350C963FCD3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1" y="365461"/>
            <a:ext cx="4801373" cy="5777107"/>
          </a:xfr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Icon to add element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09545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Photos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4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 spc="-20" baseline="0">
                <a:solidFill>
                  <a:srgbClr val="EC1300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Add Subtitle 20-24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535114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 spc="-20" baseline="0">
                <a:solidFill>
                  <a:srgbClr val="EC1300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Add Subtitle 20-24 </a:t>
            </a:r>
            <a:r>
              <a:rPr lang="en-US" err="1"/>
              <a:t>pt</a:t>
            </a:r>
            <a:endParaRPr lang="en-US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7ECD0A-9624-EE49-BB61-52D889102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41" y="283983"/>
            <a:ext cx="1323025" cy="3624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964E5-429F-ED45-A89B-C5C238E894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25358"/>
            <a:ext cx="8228013" cy="639763"/>
          </a:xfrm>
        </p:spPr>
        <p:txBody>
          <a:bodyPr>
            <a:noAutofit/>
          </a:bodyPr>
          <a:lstStyle>
            <a:lvl1pPr marL="0" indent="0">
              <a:buNone/>
              <a:defRPr sz="2800" b="1" i="0" spc="-30" baseline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/>
              <a:t>Add Title 28 </a:t>
            </a:r>
            <a:r>
              <a:rPr lang="en-US" err="1"/>
              <a:t>pt</a:t>
            </a:r>
            <a:endParaRPr lang="en-US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647469C5-59BE-8A44-BABE-1BCBEF6AEA04}"/>
              </a:ext>
            </a:extLst>
          </p:cNvPr>
          <p:cNvSpPr txBox="1">
            <a:spLocks/>
          </p:cNvSpPr>
          <p:nvPr userDrawn="1"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3078687-3C95-5843-8872-1329721A0F1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2235016"/>
            <a:ext cx="4040189" cy="3853099"/>
          </a:xfr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Icon to add element</a:t>
            </a:r>
          </a:p>
          <a:p>
            <a:pPr lvl="0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90B8B19-C2C8-154D-BEBC-4C86D642438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45025" y="2235016"/>
            <a:ext cx="4040189" cy="3853099"/>
          </a:xfr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on Icon to add element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449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037" y="2441306"/>
            <a:ext cx="7063154" cy="1782953"/>
          </a:xfrm>
        </p:spPr>
        <p:txBody>
          <a:bodyPr anchor="ctr" anchorCtr="0"/>
          <a:lstStyle>
            <a:lvl1pPr algn="l">
              <a:defRPr sz="45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037" y="4280385"/>
            <a:ext cx="7063154" cy="977415"/>
          </a:xfrm>
        </p:spPr>
        <p:txBody>
          <a:bodyPr/>
          <a:lstStyle>
            <a:lvl1pPr marL="0" indent="0" algn="l">
              <a:buNone/>
              <a:defRPr sz="1800"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02534" y="599143"/>
            <a:ext cx="442271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cap="all" dirty="0">
                <a:solidFill>
                  <a:srgbClr val="003C69"/>
                </a:solidFill>
                <a:latin typeface="+mj-lt"/>
              </a:rPr>
              <a:t>Kansas Attorney General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2533" y="1120171"/>
            <a:ext cx="442271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cap="all" dirty="0">
                <a:solidFill>
                  <a:srgbClr val="003C69"/>
                </a:solidFill>
                <a:latin typeface="+mj-lt"/>
              </a:rPr>
              <a:t>Kris W. Kobach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553545" y="1120170"/>
            <a:ext cx="5684900" cy="0"/>
          </a:xfrm>
          <a:prstGeom prst="line">
            <a:avLst/>
          </a:prstGeom>
          <a:ln w="38100">
            <a:solidFill>
              <a:srgbClr val="98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36" y="55757"/>
            <a:ext cx="1286509" cy="2050792"/>
          </a:xfrm>
          <a:prstGeom prst="rect">
            <a:avLst/>
          </a:prstGeom>
        </p:spPr>
      </p:pic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67036" y="5344519"/>
            <a:ext cx="7063154" cy="586446"/>
          </a:xfrm>
        </p:spPr>
        <p:txBody>
          <a:bodyPr/>
          <a:lstStyle>
            <a:lvl1pPr marL="0" indent="0" algn="l">
              <a:buNone/>
              <a:defRPr sz="3000" b="1">
                <a:solidFill>
                  <a:schemeClr val="tx1"/>
                </a:solidFill>
                <a:latin typeface="+mj-lt"/>
              </a:defRPr>
            </a:lvl1pPr>
            <a:lvl2pPr marL="342900" indent="0" algn="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67037" y="6039894"/>
            <a:ext cx="7063154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19698740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4929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534990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364106"/>
            <a:ext cx="6447501" cy="52165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628650" y="1144590"/>
            <a:ext cx="6326852" cy="0"/>
          </a:xfrm>
          <a:prstGeom prst="line">
            <a:avLst/>
          </a:prstGeom>
          <a:ln w="38100">
            <a:solidFill>
              <a:srgbClr val="98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1095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24592"/>
            <a:ext cx="6447501" cy="519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364105"/>
            <a:ext cx="3138026" cy="5276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364105"/>
            <a:ext cx="3138026" cy="5276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28650" y="1144590"/>
            <a:ext cx="6326852" cy="0"/>
          </a:xfrm>
          <a:prstGeom prst="line">
            <a:avLst/>
          </a:prstGeom>
          <a:ln w="38100">
            <a:solidFill>
              <a:srgbClr val="98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1590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6645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501416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77678"/>
            <a:ext cx="3139217" cy="45329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501416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77678"/>
            <a:ext cx="3139213" cy="453298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628650" y="1144590"/>
            <a:ext cx="7886700" cy="0"/>
          </a:xfrm>
          <a:prstGeom prst="line">
            <a:avLst/>
          </a:prstGeom>
          <a:ln w="38100">
            <a:solidFill>
              <a:srgbClr val="98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8136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54711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643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97018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85272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9779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990045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/>
          <a:lstStyle/>
          <a:p>
            <a:fld id="{AD0AD09A-C951-4D46-BCCA-7932B5ABD1FE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/>
          <a:lstStyle/>
          <a:p>
            <a:fld id="{4A8A1FE6-D638-43A7-BBD7-08CD97DBE97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Trebuchet MS" panose="020B0603020202020204" pitchFamily="34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66752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/>
          <a:lstStyle/>
          <a:p>
            <a:fld id="{AD0AD09A-C951-4D46-BCCA-7932B5ABD1FE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/>
          <a:lstStyle/>
          <a:p>
            <a:fld id="{4A8A1FE6-D638-43A7-BBD7-08CD97DBE9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70481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/>
          <a:lstStyle/>
          <a:p>
            <a:fld id="{AD0AD09A-C951-4D46-BCCA-7932B5ABD1FE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/>
          <a:lstStyle/>
          <a:p>
            <a:fld id="{4A8A1FE6-D638-43A7-BBD7-08CD97DBE9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48881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67DBC7-C48A-43A0-8E9A-2351A2BB7C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tty Gen black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728" y="109728"/>
            <a:ext cx="1566672" cy="1871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1" name="Straight Connector 10"/>
          <p:cNvCxnSpPr/>
          <p:nvPr userDrawn="1"/>
        </p:nvCxnSpPr>
        <p:spPr>
          <a:xfrm>
            <a:off x="1676400" y="1143000"/>
            <a:ext cx="70866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 descr="Derek Name only.png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84" y="584289"/>
            <a:ext cx="6214717" cy="10412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753648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67DBC7-C48A-43A0-8E9A-2351A2BB7C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748018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1D67DBC7-C48A-43A0-8E9A-2351A2BB7C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tty Gen black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728" y="109728"/>
            <a:ext cx="1566672" cy="18714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Connector 7"/>
          <p:cNvCxnSpPr/>
          <p:nvPr userDrawn="1"/>
        </p:nvCxnSpPr>
        <p:spPr>
          <a:xfrm>
            <a:off x="1676400" y="1143000"/>
            <a:ext cx="708660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86600" cy="808038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722576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037" y="2441308"/>
            <a:ext cx="7063154" cy="1782953"/>
          </a:xfrm>
        </p:spPr>
        <p:txBody>
          <a:bodyPr anchor="ctr" anchorCtr="0"/>
          <a:lstStyle>
            <a:lvl1pPr algn="l">
              <a:defRPr sz="3375" b="1">
                <a:latin typeface="Trebuchet MS" panose="020B0603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037" y="4280387"/>
            <a:ext cx="7063154" cy="977415"/>
          </a:xfrm>
        </p:spPr>
        <p:txBody>
          <a:bodyPr/>
          <a:lstStyle>
            <a:lvl1pPr marL="0" indent="0" algn="l">
              <a:buNone/>
              <a:defRPr sz="1350">
                <a:latin typeface="Trebuchet MS" panose="020B060302020202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02059" y="600839"/>
            <a:ext cx="511962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cap="all" dirty="0">
                <a:solidFill>
                  <a:srgbClr val="003C69"/>
                </a:solidFill>
                <a:latin typeface="Trebuchet MS" panose="020B0603020202020204" pitchFamily="34" charset="0"/>
              </a:rPr>
              <a:t>Kansas Attorney General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02060" y="1121869"/>
            <a:ext cx="4422710" cy="40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25" b="1" cap="all" dirty="0">
                <a:solidFill>
                  <a:srgbClr val="003C69"/>
                </a:solidFill>
                <a:latin typeface="Trebuchet MS" panose="020B0603020202020204" pitchFamily="34" charset="0"/>
              </a:rPr>
              <a:t>Kris W. Kobach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902060" y="1120170"/>
            <a:ext cx="5336386" cy="0"/>
          </a:xfrm>
          <a:prstGeom prst="line">
            <a:avLst/>
          </a:prstGeom>
          <a:ln w="38100">
            <a:solidFill>
              <a:srgbClr val="981E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0" hasCustomPrompt="1"/>
          </p:nvPr>
        </p:nvSpPr>
        <p:spPr>
          <a:xfrm>
            <a:off x="267037" y="5344519"/>
            <a:ext cx="7063154" cy="586446"/>
          </a:xfrm>
        </p:spPr>
        <p:txBody>
          <a:bodyPr/>
          <a:lstStyle>
            <a:lvl1pPr marL="0" indent="0" algn="l">
              <a:buNone/>
              <a:defRPr sz="225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257175" indent="0" algn="r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267037" y="6039894"/>
            <a:ext cx="7063154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en-US" dirty="0"/>
              <a:t>Job Title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5" y="94774"/>
            <a:ext cx="1715345" cy="20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6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73875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35880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698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047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5934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4180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08938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6763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6583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4459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9084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95098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238425"/>
      </p:ext>
    </p:extLst>
  </p:cSld>
  <p:clrMapOvr>
    <a:masterClrMapping/>
  </p:clrMapOvr>
  <p:hf sldNum="0"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243991"/>
      </p:ext>
    </p:extLst>
  </p:cSld>
  <p:clrMapOvr>
    <a:masterClrMapping/>
  </p:clrMapOvr>
  <p:hf sldNum="0"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35085"/>
      </p:ext>
    </p:extLst>
  </p:cSld>
  <p:clrMapOvr>
    <a:masterClrMapping/>
  </p:clrMapOvr>
  <p:hf sldNum="0"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713821"/>
      </p:ext>
    </p:extLst>
  </p:cSld>
  <p:clrMapOvr>
    <a:masterClrMapping/>
  </p:clrMapOvr>
  <p:hf sldNum="0"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33242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43348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5DD-8CC2-420C-9336-39D13F83072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6A99-8961-4A1C-8902-54BBD3F84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7693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5DD-8CC2-420C-9336-39D13F83072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6A99-8961-4A1C-8902-54BBD3F84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4155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5DD-8CC2-420C-9336-39D13F83072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6A99-8961-4A1C-8902-54BBD3F84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0099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5DD-8CC2-420C-9336-39D13F83072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6A99-8961-4A1C-8902-54BBD3F84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90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1798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5DD-8CC2-420C-9336-39D13F83072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6A99-8961-4A1C-8902-54BBD3F84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8233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5DD-8CC2-420C-9336-39D13F83072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6A99-8961-4A1C-8902-54BBD3F84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2645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5DD-8CC2-420C-9336-39D13F83072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6A99-8961-4A1C-8902-54BBD3F84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5605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5DD-8CC2-420C-9336-39D13F83072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6A99-8961-4A1C-8902-54BBD3F84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4831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5DD-8CC2-420C-9336-39D13F83072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6A99-8961-4A1C-8902-54BBD3F84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72770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5DD-8CC2-420C-9336-39D13F83072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6A99-8961-4A1C-8902-54BBD3F84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6562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5DD-8CC2-420C-9336-39D13F83072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16A99-8961-4A1C-8902-54BBD3F84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026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05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06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732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AARP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7C700F1-61B0-FB4A-9B52-91B8FE33A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519" y="1747102"/>
            <a:ext cx="8014711" cy="222472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400" b="1" cap="none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Insert Title Text</a:t>
            </a:r>
            <a:br>
              <a:rPr lang="en-US" dirty="0"/>
            </a:br>
            <a:r>
              <a:rPr lang="en-US" dirty="0"/>
              <a:t>Here 54 </a:t>
            </a:r>
            <a:r>
              <a:rPr lang="en-US" dirty="0" err="1"/>
              <a:t>pt</a:t>
            </a:r>
            <a:r>
              <a:rPr lang="en-US" dirty="0"/>
              <a:t> Bold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1E97F76-27B7-D649-8B30-725CFB08EC0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5519" y="4247657"/>
            <a:ext cx="7082498" cy="1139552"/>
          </a:xfrm>
        </p:spPr>
        <p:txBody>
          <a:bodyPr lIns="91440" tIns="182880" rIns="91440" bIns="0" anchor="ctr">
            <a:normAutofit/>
          </a:bodyPr>
          <a:lstStyle>
            <a:lvl1pPr marL="0" indent="0">
              <a:lnSpc>
                <a:spcPct val="8000"/>
              </a:lnSpc>
              <a:buNone/>
              <a:defRPr sz="3600">
                <a:solidFill>
                  <a:schemeClr val="accent6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36 </a:t>
            </a:r>
            <a:r>
              <a:rPr lang="en-US" dirty="0" err="1"/>
              <a:t>pt</a:t>
            </a:r>
            <a:r>
              <a:rPr lang="en-US" dirty="0"/>
              <a:t> Regular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5238810-4ED9-422F-9449-6D46143BD8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19" y="928585"/>
            <a:ext cx="1323025" cy="362472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6EA45C-A1C3-2D49-9C86-FE2F9C4249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19" y="465289"/>
            <a:ext cx="1323025" cy="3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548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State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7C700F1-61B0-FB4A-9B52-91B8FE33A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519" y="1747102"/>
            <a:ext cx="7914818" cy="222472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400" b="1" cap="none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Insert Title Text</a:t>
            </a:r>
            <a:br>
              <a:rPr lang="en-US" dirty="0"/>
            </a:br>
            <a:r>
              <a:rPr lang="en-US" dirty="0"/>
              <a:t>Here 54 </a:t>
            </a:r>
            <a:r>
              <a:rPr lang="en-US" dirty="0" err="1"/>
              <a:t>pt</a:t>
            </a:r>
            <a:r>
              <a:rPr lang="en-US" dirty="0"/>
              <a:t> Bold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1E97F76-27B7-D649-8B30-725CFB08EC0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5519" y="4247657"/>
            <a:ext cx="7082498" cy="1139552"/>
          </a:xfrm>
        </p:spPr>
        <p:txBody>
          <a:bodyPr lIns="91440" tIns="182880" rIns="91440" bIns="0" anchor="ctr">
            <a:normAutofit/>
          </a:bodyPr>
          <a:lstStyle>
            <a:lvl1pPr marL="0" indent="0">
              <a:lnSpc>
                <a:spcPct val="8000"/>
              </a:lnSpc>
              <a:buNone/>
              <a:defRPr sz="3600">
                <a:solidFill>
                  <a:schemeClr val="accent6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36 </a:t>
            </a:r>
            <a:r>
              <a:rPr lang="en-US" dirty="0" err="1"/>
              <a:t>pt</a:t>
            </a:r>
            <a:r>
              <a:rPr lang="en-US" dirty="0"/>
              <a:t> Regular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3E87A6-60D9-704B-B8C2-0E228EBB3A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2642" y="391450"/>
            <a:ext cx="1381125" cy="93556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AARP State Logo</a:t>
            </a:r>
          </a:p>
        </p:txBody>
      </p:sp>
    </p:spTree>
    <p:extLst>
      <p:ext uri="{BB962C8B-B14F-4D97-AF65-F5344CB8AC3E}">
        <p14:creationId xmlns:p14="http://schemas.microsoft.com/office/powerpoint/2010/main" val="190578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5240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4008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" y="6397849"/>
            <a:ext cx="2743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kern="1200" dirty="0">
                <a:solidFill>
                  <a:srgbClr val="1F53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Federal Trade Commission </a:t>
            </a:r>
            <a:endParaRPr lang="en-US" sz="600" b="1" dirty="0">
              <a:solidFill>
                <a:srgbClr val="1F53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534400" y="6394872"/>
            <a:ext cx="457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56A24A1-512B-4CB1-A3DF-F3EA987D5AC4}" type="slidenum">
              <a:rPr lang="en-US" sz="1400" b="1" kern="1200" smtClean="0">
                <a:solidFill>
                  <a:srgbClr val="1F53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z="600" b="1" dirty="0">
              <a:solidFill>
                <a:srgbClr val="1F53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1180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AAR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3D8713C6-55F0-2F46-9D8A-8AA7B06B8AAC}"/>
              </a:ext>
            </a:extLst>
          </p:cNvPr>
          <p:cNvSpPr txBox="1">
            <a:spLocks/>
          </p:cNvSpPr>
          <p:nvPr/>
        </p:nvSpPr>
        <p:spPr>
          <a:xfrm>
            <a:off x="6705600" y="64472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EBAC01C0-C14E-7A49-9531-075A9DA1345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65760" y="631046"/>
            <a:ext cx="4870524" cy="577710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on Icon to add photo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43F0142-C008-2245-8D2A-EBB8F95AED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3851" y="2316094"/>
            <a:ext cx="3190023" cy="4091516"/>
          </a:xfrm>
        </p:spPr>
        <p:txBody>
          <a:bodyPr>
            <a:normAutofit/>
          </a:bodyPr>
          <a:lstStyle>
            <a:lvl1pPr marL="230183" indent="-230183">
              <a:tabLst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bullet text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F7AB2C-2DF8-1B4B-9409-DE4766264A03}"/>
              </a:ext>
            </a:extLst>
          </p:cNvPr>
          <p:cNvSpPr/>
          <p:nvPr/>
        </p:nvSpPr>
        <p:spPr>
          <a:xfrm>
            <a:off x="5403850" y="1302775"/>
            <a:ext cx="3282950" cy="52322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r>
              <a:rPr lang="en-US" sz="2800" b="1" spc="-30" baseline="0" dirty="0">
                <a:solidFill>
                  <a:schemeClr val="tx2"/>
                </a:solidFill>
              </a:rPr>
              <a:t>Agenda</a:t>
            </a:r>
            <a:endParaRPr lang="en-US" sz="2800" b="1" spc="-30" baseline="0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AEFB0C-86C7-7147-ABCA-B90EB70DB6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35" y="243603"/>
            <a:ext cx="1125698" cy="30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64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21BE1D2-3076-AD4A-9281-ECA963C201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97" y="337385"/>
            <a:ext cx="1323025" cy="362472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36B6981-A20D-CA4F-97FC-80FA71E16B7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40981" y="867471"/>
            <a:ext cx="8661400" cy="4083543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on Icon to add photo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9330DB4E-31C3-654D-84D2-84EC9414743B}"/>
              </a:ext>
            </a:extLst>
          </p:cNvPr>
          <p:cNvSpPr txBox="1">
            <a:spLocks/>
          </p:cNvSpPr>
          <p:nvPr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2AA551-D09E-3D40-9F3B-C99E852A0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4300" y="5033840"/>
            <a:ext cx="6286500" cy="566739"/>
          </a:xfrm>
        </p:spPr>
        <p:txBody>
          <a:bodyPr anchor="ctr">
            <a:noAutofit/>
          </a:bodyPr>
          <a:lstStyle>
            <a:lvl1pPr algn="l">
              <a:defRPr sz="3600" b="1" spc="-40" baseline="0">
                <a:solidFill>
                  <a:srgbClr val="EC1300"/>
                </a:solidFill>
              </a:defRPr>
            </a:lvl1pPr>
          </a:lstStyle>
          <a:p>
            <a:r>
              <a:rPr lang="en-US" dirty="0"/>
              <a:t>Add Section Page Title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743DBF3-FA9C-3C4B-A173-B1738155323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54300" y="5600578"/>
            <a:ext cx="6286500" cy="804863"/>
          </a:xfrm>
        </p:spPr>
        <p:txBody>
          <a:bodyPr anchor="t">
            <a:normAutofit/>
          </a:bodyPr>
          <a:lstStyle>
            <a:lvl1pPr marL="0" indent="0">
              <a:buNone/>
              <a:defRPr sz="2400" spc="-10" baseline="0"/>
            </a:lvl1pPr>
          </a:lstStyle>
          <a:p>
            <a:r>
              <a:rPr lang="en-US" dirty="0"/>
              <a:t>Add Section Page Subtitle 24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12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Tex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524773"/>
            <a:ext cx="6518635" cy="676868"/>
          </a:xfrm>
        </p:spPr>
        <p:txBody>
          <a:bodyPr>
            <a:noAutofit/>
          </a:bodyPr>
          <a:lstStyle>
            <a:lvl1pPr algn="l">
              <a:defRPr sz="2800" b="1" spc="-3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93EBCD-ED32-234B-8C6D-919854DDD6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6318972"/>
            <a:ext cx="1323025" cy="362472"/>
          </a:xfrm>
          <a:prstGeom prst="rect">
            <a:avLst/>
          </a:prstGeom>
        </p:spPr>
      </p:pic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0A7B39C-6D33-CA40-BC21-658D76AED443}"/>
              </a:ext>
            </a:extLst>
          </p:cNvPr>
          <p:cNvSpPr txBox="1">
            <a:spLocks/>
          </p:cNvSpPr>
          <p:nvPr/>
        </p:nvSpPr>
        <p:spPr>
          <a:xfrm>
            <a:off x="6705600" y="6426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C0C067-CE1A-804E-91EE-BA47614A3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1509487"/>
            <a:ext cx="6518275" cy="4879559"/>
          </a:xfrm>
        </p:spPr>
        <p:txBody>
          <a:bodyPr/>
          <a:lstStyle>
            <a:lvl1pPr marL="230183" indent="-230183">
              <a:tabLst/>
              <a:defRPr sz="2400" spc="-10" baseline="0"/>
            </a:lvl1pPr>
            <a:lvl2pPr marL="571486" indent="-282568">
              <a:tabLst/>
              <a:defRPr sz="2200" spc="-10" baseline="0"/>
            </a:lvl2pPr>
            <a:lvl3pPr marL="860404" indent="-230183">
              <a:tabLst/>
              <a:defRPr sz="2200" spc="-10" baseline="0"/>
            </a:lvl3pPr>
            <a:lvl4pPr marL="1090586" indent="-230183">
              <a:tabLst/>
              <a:defRPr sz="2200" spc="-10" baseline="0"/>
            </a:lvl4pPr>
          </a:lstStyle>
          <a:p>
            <a:pPr lvl="0"/>
            <a:r>
              <a:rPr lang="en-US" dirty="0"/>
              <a:t>Click to add bullet text 24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05742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–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7"/>
          <p:cNvSpPr txBox="1">
            <a:spLocks/>
          </p:cNvSpPr>
          <p:nvPr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10368C-1F9E-B848-A206-A29657273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3348" y="500957"/>
            <a:ext cx="7818975" cy="676868"/>
          </a:xfrm>
        </p:spPr>
        <p:txBody>
          <a:bodyPr>
            <a:noAutofit/>
          </a:bodyPr>
          <a:lstStyle>
            <a:lvl1pPr algn="l">
              <a:defRPr sz="2800" b="1" spc="-3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522F9-8BBA-7E4E-83BB-F32530F429F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4912" y="1356857"/>
            <a:ext cx="7818543" cy="4713524"/>
          </a:xfr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on Icon to add element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9434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 Left, Title&amp;Text Right –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DEDFE468-84B4-B749-A8FB-46BED87288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3400" y="720921"/>
            <a:ext cx="3204891" cy="1305843"/>
          </a:xfrm>
        </p:spPr>
        <p:txBody>
          <a:bodyPr anchor="b" anchorCtr="0">
            <a:normAutofit/>
          </a:bodyPr>
          <a:lstStyle>
            <a:lvl1pPr algn="l">
              <a:defRPr sz="2800" b="1" spc="-30" baseline="0">
                <a:solidFill>
                  <a:srgbClr val="EC1300"/>
                </a:solidFill>
              </a:defRPr>
            </a:lvl1pPr>
          </a:lstStyle>
          <a:p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FBC2D-E460-A241-9C49-5441A1348C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3851" y="2252485"/>
            <a:ext cx="3204891" cy="4091516"/>
          </a:xfrm>
        </p:spPr>
        <p:txBody>
          <a:bodyPr/>
          <a:lstStyle>
            <a:lvl1pPr marL="230183" indent="-230183">
              <a:spcBef>
                <a:spcPts val="0"/>
              </a:spcBef>
              <a:tabLst/>
              <a:defRPr sz="2000" spc="-10" baseline="0"/>
            </a:lvl1pPr>
            <a:lvl2pPr>
              <a:spcBef>
                <a:spcPts val="200"/>
              </a:spcBef>
              <a:defRPr sz="1800" spc="-10" baseline="0"/>
            </a:lvl2pPr>
            <a:lvl3pPr>
              <a:defRPr sz="1800" spc="-10" baseline="0"/>
            </a:lvl3pPr>
            <a:lvl4pPr marL="1433477" indent="-230183">
              <a:spcBef>
                <a:spcPts val="200"/>
              </a:spcBef>
              <a:tabLst/>
              <a:defRPr sz="1800" spc="-10" baseline="0"/>
            </a:lvl4pPr>
          </a:lstStyle>
          <a:p>
            <a:pPr lvl="0"/>
            <a:r>
              <a:rPr lang="en-US" dirty="0"/>
              <a:t>Click to add bullet text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11055843-417F-2944-9277-0FCEC3E2FAB2}"/>
              </a:ext>
            </a:extLst>
          </p:cNvPr>
          <p:cNvSpPr txBox="1">
            <a:spLocks/>
          </p:cNvSpPr>
          <p:nvPr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0E5AB-616F-984D-ABBC-350C963FCD3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9615" y="720920"/>
            <a:ext cx="4868959" cy="5623080"/>
          </a:xfr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on Icon to add element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371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 Text –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1299" y="1535114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 spc="-20" baseline="0">
                <a:solidFill>
                  <a:srgbClr val="EC1300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Add Subtitle 20-24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535114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 spc="-20" baseline="0">
                <a:solidFill>
                  <a:srgbClr val="EC1300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Add Subtitle 20-24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7FBF0-97CC-DD42-9748-15529A714E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2233807"/>
            <a:ext cx="4040188" cy="3901017"/>
          </a:xfrm>
        </p:spPr>
        <p:txBody>
          <a:bodyPr>
            <a:normAutofit/>
          </a:bodyPr>
          <a:lstStyle>
            <a:lvl1pPr marL="230183" indent="-230183">
              <a:tabLst/>
              <a:defRPr sz="2000"/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add bullet text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25E100A-F4F4-0B4F-B4C6-14FA523D1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5026" y="2233807"/>
            <a:ext cx="4040188" cy="3901017"/>
          </a:xfrm>
        </p:spPr>
        <p:txBody>
          <a:bodyPr>
            <a:normAutofit/>
          </a:bodyPr>
          <a:lstStyle>
            <a:lvl1pPr marL="230183" indent="-230183">
              <a:tabLst/>
              <a:defRPr sz="2000"/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add bullet text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F9F467A-8E98-7346-B4E6-7FC87C7355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25358"/>
            <a:ext cx="8228013" cy="639763"/>
          </a:xfrm>
        </p:spPr>
        <p:txBody>
          <a:bodyPr>
            <a:noAutofit/>
          </a:bodyPr>
          <a:lstStyle>
            <a:lvl1pPr marL="0" indent="0">
              <a:buNone/>
              <a:defRPr sz="2800" b="1" i="0" spc="-30" baseline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5A858944-1D8F-3B42-95E7-F085EA57C8C9}"/>
              </a:ext>
            </a:extLst>
          </p:cNvPr>
          <p:cNvSpPr txBox="1">
            <a:spLocks/>
          </p:cNvSpPr>
          <p:nvPr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2766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Photos –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4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 spc="-20" baseline="0">
                <a:solidFill>
                  <a:srgbClr val="EC1300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Add Subtitle 20-24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535114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 spc="-20" baseline="0">
                <a:solidFill>
                  <a:srgbClr val="EC1300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Add Subtitle 20-24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964E5-429F-ED45-A89B-C5C238E894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25358"/>
            <a:ext cx="8228013" cy="639763"/>
          </a:xfrm>
        </p:spPr>
        <p:txBody>
          <a:bodyPr>
            <a:noAutofit/>
          </a:bodyPr>
          <a:lstStyle>
            <a:lvl1pPr marL="0" indent="0">
              <a:buNone/>
              <a:defRPr sz="2800" b="1" i="0" spc="-30" baseline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647469C5-59BE-8A44-BABE-1BCBEF6AEA04}"/>
              </a:ext>
            </a:extLst>
          </p:cNvPr>
          <p:cNvSpPr txBox="1">
            <a:spLocks/>
          </p:cNvSpPr>
          <p:nvPr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3078687-3C95-5843-8872-1329721A0F1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2235016"/>
            <a:ext cx="4040189" cy="3853099"/>
          </a:xfr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on Icon to add element</a:t>
            </a:r>
          </a:p>
          <a:p>
            <a:pPr lvl="0"/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90B8B19-C2C8-154D-BEBC-4C86D642438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45025" y="2235016"/>
            <a:ext cx="4040189" cy="3853099"/>
          </a:xfr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on Icon to add element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5171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no text –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964E5-429F-ED45-A89B-C5C238E894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25358"/>
            <a:ext cx="8228013" cy="639763"/>
          </a:xfrm>
        </p:spPr>
        <p:txBody>
          <a:bodyPr>
            <a:noAutofit/>
          </a:bodyPr>
          <a:lstStyle>
            <a:lvl1pPr marL="0" indent="0">
              <a:buNone/>
              <a:defRPr sz="2800" b="1" i="0" spc="-30" baseline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647469C5-59BE-8A44-BABE-1BCBEF6AEA04}"/>
              </a:ext>
            </a:extLst>
          </p:cNvPr>
          <p:cNvSpPr txBox="1">
            <a:spLocks/>
          </p:cNvSpPr>
          <p:nvPr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3078687-3C95-5843-8872-1329721A0F1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640114"/>
            <a:ext cx="4040189" cy="4447999"/>
          </a:xfr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on Icon to add element</a:t>
            </a:r>
          </a:p>
          <a:p>
            <a:pPr lvl="0"/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90B8B19-C2C8-154D-BEBC-4C86D642438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45025" y="1640113"/>
            <a:ext cx="4040189" cy="4448000"/>
          </a:xfr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on Icon to add element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170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text right –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964E5-429F-ED45-A89B-C5C238E894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25358"/>
            <a:ext cx="8228013" cy="639763"/>
          </a:xfrm>
        </p:spPr>
        <p:txBody>
          <a:bodyPr>
            <a:noAutofit/>
          </a:bodyPr>
          <a:lstStyle>
            <a:lvl1pPr marL="0" indent="0">
              <a:buNone/>
              <a:defRPr sz="2800" b="1" i="0" spc="-30" baseline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647469C5-59BE-8A44-BABE-1BCBEF6AEA04}"/>
              </a:ext>
            </a:extLst>
          </p:cNvPr>
          <p:cNvSpPr txBox="1">
            <a:spLocks/>
          </p:cNvSpPr>
          <p:nvPr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3078687-3C95-5843-8872-1329721A0F1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582057"/>
            <a:ext cx="4040189" cy="4506056"/>
          </a:xfr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on Icon to add element</a:t>
            </a:r>
          </a:p>
          <a:p>
            <a:pPr lvl="0"/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51276FD-EBF0-4D96-95AF-D0AE3C8C4D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9369" y="1582059"/>
            <a:ext cx="4095844" cy="4506056"/>
          </a:xfrm>
        </p:spPr>
        <p:txBody>
          <a:bodyPr>
            <a:normAutofit/>
          </a:bodyPr>
          <a:lstStyle>
            <a:lvl1pPr marL="230183" indent="-230183">
              <a:tabLst/>
              <a:defRPr sz="2000"/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add bullet text 20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17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text left –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964E5-429F-ED45-A89B-C5C238E894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25358"/>
            <a:ext cx="8228013" cy="639763"/>
          </a:xfrm>
        </p:spPr>
        <p:txBody>
          <a:bodyPr>
            <a:noAutofit/>
          </a:bodyPr>
          <a:lstStyle>
            <a:lvl1pPr marL="0" indent="0">
              <a:buNone/>
              <a:defRPr sz="2800" b="1" i="0" spc="-30" baseline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647469C5-59BE-8A44-BABE-1BCBEF6AEA04}"/>
              </a:ext>
            </a:extLst>
          </p:cNvPr>
          <p:cNvSpPr txBox="1">
            <a:spLocks/>
          </p:cNvSpPr>
          <p:nvPr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3078687-3C95-5843-8872-1329721A0F1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645025" y="1489565"/>
            <a:ext cx="4040189" cy="4506056"/>
          </a:xfr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on Icon to add element</a:t>
            </a:r>
          </a:p>
          <a:p>
            <a:pPr lvl="0"/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51276FD-EBF0-4D96-95AF-D0AE3C8C4D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1489565"/>
            <a:ext cx="4040189" cy="4506056"/>
          </a:xfrm>
        </p:spPr>
        <p:txBody>
          <a:bodyPr>
            <a:normAutofit/>
          </a:bodyPr>
          <a:lstStyle>
            <a:lvl1pPr marL="230183" indent="-230183">
              <a:tabLst/>
              <a:defRPr sz="2000"/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add bullet text 20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65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86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" y="6397849"/>
            <a:ext cx="2743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kern="1200" dirty="0">
                <a:solidFill>
                  <a:srgbClr val="1F53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Federal Trade Commission </a:t>
            </a:r>
            <a:endParaRPr lang="en-US" sz="600" b="1" dirty="0">
              <a:solidFill>
                <a:srgbClr val="1F53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534400" y="6394872"/>
            <a:ext cx="457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56A24A1-512B-4CB1-A3DF-F3EA987D5AC4}" type="slidenum">
              <a:rPr lang="en-US" sz="1400" b="1" kern="1200" smtClean="0">
                <a:solidFill>
                  <a:srgbClr val="1F53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z="600" b="1" dirty="0">
              <a:solidFill>
                <a:srgbClr val="1F53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527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Text – Red No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6841" y="596183"/>
            <a:ext cx="6518635" cy="676868"/>
          </a:xfrm>
        </p:spPr>
        <p:txBody>
          <a:bodyPr>
            <a:noAutofit/>
          </a:bodyPr>
          <a:lstStyle>
            <a:lvl1pPr algn="l">
              <a:defRPr sz="2800" b="1" spc="-3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333833B-5017-1F4F-B8C7-0FC53207AF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1376516"/>
            <a:ext cx="6518275" cy="4885301"/>
          </a:xfrm>
        </p:spPr>
        <p:txBody>
          <a:bodyPr>
            <a:normAutofit/>
          </a:bodyPr>
          <a:lstStyle>
            <a:lvl1pPr marL="230183" indent="-230183">
              <a:tabLst/>
              <a:defRPr sz="2400" spc="-10" baseline="0">
                <a:solidFill>
                  <a:schemeClr val="bg1"/>
                </a:solidFill>
              </a:defRPr>
            </a:lvl1pPr>
            <a:lvl2pPr marL="519100" indent="-288918">
              <a:tabLst/>
              <a:defRPr sz="2200" spc="-10" baseline="0">
                <a:solidFill>
                  <a:schemeClr val="bg1"/>
                </a:solidFill>
              </a:defRPr>
            </a:lvl2pPr>
            <a:lvl3pPr marL="749282" indent="-230183">
              <a:tabLst/>
              <a:defRPr sz="2200" spc="-10" baseline="0">
                <a:solidFill>
                  <a:schemeClr val="bg1"/>
                </a:solidFill>
              </a:defRPr>
            </a:lvl3pPr>
            <a:lvl4pPr marL="1031849" indent="-282568">
              <a:tabLst/>
              <a:defRPr sz="2200" spc="-10"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bullet text 24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23853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Text – Pink No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83C8F9E-8AA2-E641-B7D1-A9EFACF75374}"/>
              </a:ext>
            </a:extLst>
          </p:cNvPr>
          <p:cNvSpPr txBox="1">
            <a:spLocks/>
          </p:cNvSpPr>
          <p:nvPr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2FB2457-2C0A-A640-A4D6-B2180523C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458551"/>
            <a:ext cx="7852347" cy="676868"/>
          </a:xfrm>
        </p:spPr>
        <p:txBody>
          <a:bodyPr>
            <a:noAutofit/>
          </a:bodyPr>
          <a:lstStyle>
            <a:lvl1pPr algn="l">
              <a:defRPr sz="2800" b="1" spc="-30" baseline="0">
                <a:solidFill>
                  <a:srgbClr val="EC1300"/>
                </a:solidFill>
              </a:defRPr>
            </a:lvl1pPr>
          </a:lstStyle>
          <a:p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C97D043-1EE0-4341-9F8F-81820A2A76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1322919"/>
            <a:ext cx="7851913" cy="4525433"/>
          </a:xfrm>
        </p:spPr>
        <p:txBody>
          <a:bodyPr/>
          <a:lstStyle>
            <a:lvl1pPr marL="230183" indent="-230183">
              <a:tabLst/>
              <a:defRPr sz="2400" spc="-10" baseline="0"/>
            </a:lvl1pPr>
            <a:lvl2pPr marL="571486" indent="-282568">
              <a:tabLst/>
              <a:defRPr sz="2200" spc="-10" baseline="0"/>
            </a:lvl2pPr>
            <a:lvl3pPr marL="860404" indent="-230183">
              <a:tabLst/>
              <a:defRPr sz="2200" spc="-10" baseline="0"/>
            </a:lvl3pPr>
            <a:lvl4pPr marL="1090586" indent="-230183">
              <a:tabLst/>
              <a:defRPr sz="2200" spc="-10" baseline="0"/>
            </a:lvl4pPr>
          </a:lstStyle>
          <a:p>
            <a:pPr lvl="0"/>
            <a:r>
              <a:rPr lang="en-US" dirty="0"/>
              <a:t>Click to add bullet text 24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359855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Text – Salmon No Log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58551"/>
            <a:ext cx="6518635" cy="676868"/>
          </a:xfrm>
        </p:spPr>
        <p:txBody>
          <a:bodyPr>
            <a:noAutofit/>
          </a:bodyPr>
          <a:lstStyle>
            <a:lvl1pPr algn="l">
              <a:defRPr sz="2800" b="1" spc="-3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2CB997B-D680-5049-82CB-3A19A2889E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1308050"/>
            <a:ext cx="6518275" cy="4525433"/>
          </a:xfrm>
        </p:spPr>
        <p:txBody>
          <a:bodyPr/>
          <a:lstStyle>
            <a:lvl1pPr marL="230183" indent="-230183">
              <a:tabLst/>
              <a:defRPr sz="2400" spc="-10" baseline="0">
                <a:solidFill>
                  <a:schemeClr val="bg1"/>
                </a:solidFill>
              </a:defRPr>
            </a:lvl1pPr>
            <a:lvl2pPr marL="519100" indent="-288918">
              <a:tabLst/>
              <a:defRPr sz="2200" spc="-10" baseline="0">
                <a:solidFill>
                  <a:schemeClr val="bg1"/>
                </a:solidFill>
              </a:defRPr>
            </a:lvl2pPr>
            <a:lvl3pPr marL="749282" indent="-230183">
              <a:tabLst/>
              <a:defRPr sz="2200" spc="-10" baseline="0">
                <a:solidFill>
                  <a:schemeClr val="bg1"/>
                </a:solidFill>
              </a:defRPr>
            </a:lvl3pPr>
            <a:lvl4pPr marL="1031849" indent="-282568">
              <a:tabLst/>
              <a:defRPr sz="2200" spc="-10"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bullet text 24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75066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- AAR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3D8713C6-55F0-2F46-9D8A-8AA7B06B8AAC}"/>
              </a:ext>
            </a:extLst>
          </p:cNvPr>
          <p:cNvSpPr txBox="1">
            <a:spLocks/>
          </p:cNvSpPr>
          <p:nvPr/>
        </p:nvSpPr>
        <p:spPr>
          <a:xfrm>
            <a:off x="6705600" y="6426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EBAC01C0-C14E-7A49-9531-075A9DA1345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81664" y="679226"/>
            <a:ext cx="4854621" cy="577710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on Icon to add photo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43F0142-C008-2245-8D2A-EBB8F95AED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89719" y="2364275"/>
            <a:ext cx="3297082" cy="4091516"/>
          </a:xfrm>
        </p:spPr>
        <p:txBody>
          <a:bodyPr>
            <a:normAutofit/>
          </a:bodyPr>
          <a:lstStyle>
            <a:lvl1pPr marL="230183" indent="-230183">
              <a:tabLst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bullet text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F7AB2C-2DF8-1B4B-9409-DE4766264A03}"/>
              </a:ext>
            </a:extLst>
          </p:cNvPr>
          <p:cNvSpPr/>
          <p:nvPr/>
        </p:nvSpPr>
        <p:spPr>
          <a:xfrm>
            <a:off x="5351962" y="1196752"/>
            <a:ext cx="3334839" cy="52322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r>
              <a:rPr lang="en-US" sz="2800" b="1" spc="-30" baseline="0" dirty="0">
                <a:solidFill>
                  <a:schemeClr val="tx2"/>
                </a:solidFill>
              </a:rPr>
              <a:t>Conclusion</a:t>
            </a:r>
            <a:endParaRPr lang="en-US" sz="2800" b="1" spc="-30" baseline="0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ECAAC7-30E9-1441-9836-3C41A683108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35" y="243603"/>
            <a:ext cx="1125698" cy="30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9918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pcoming Events - AAR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51276FD-EBF0-4D96-95AF-D0AE3C8C4D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3802" y="1187510"/>
            <a:ext cx="6592947" cy="456224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1800" b="0"/>
            </a:lvl1pPr>
            <a:lvl2pPr marL="742931" indent="-285743">
              <a:buFont typeface="Courier New" panose="02070309020205020404" pitchFamily="49" charset="0"/>
              <a:buChar char="o"/>
              <a:defRPr sz="2000"/>
            </a:lvl2pPr>
          </a:lstStyle>
          <a:p>
            <a:pPr lvl="0"/>
            <a:r>
              <a:rPr lang="en-US" dirty="0"/>
              <a:t>Click to add Event Titles, Dates, Times, etc.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358B0-F45A-49E9-B8E9-029F5906DE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9635" y="5975548"/>
            <a:ext cx="8107114" cy="51592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add URL for where participants can learn more or register for the events above</a:t>
            </a:r>
          </a:p>
        </p:txBody>
      </p:sp>
      <p:pic>
        <p:nvPicPr>
          <p:cNvPr id="8" name="Picture 7" descr="A white plate&#10;&#10;Description automatically generated">
            <a:extLst>
              <a:ext uri="{FF2B5EF4-FFF2-40B4-BE49-F238E27FC236}">
                <a16:creationId xmlns:a16="http://schemas.microsoft.com/office/drawing/2014/main" id="{F2406FB0-C741-4DB8-B820-EAF6ED0792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635" y="2870440"/>
            <a:ext cx="1602923" cy="17413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B24C9C-A997-4570-9874-25ED1CAAA2AE}"/>
              </a:ext>
            </a:extLst>
          </p:cNvPr>
          <p:cNvSpPr txBox="1"/>
          <p:nvPr/>
        </p:nvSpPr>
        <p:spPr>
          <a:xfrm>
            <a:off x="210977" y="571956"/>
            <a:ext cx="8003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E1300"/>
                </a:solidFill>
              </a:rPr>
              <a:t>Upcoming Events and Opportunities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AB7A0BA1-6379-442A-B8D1-0C21020F24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35" y="243603"/>
            <a:ext cx="1125698" cy="30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02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pcoming Events - St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51276FD-EBF0-4D96-95AF-D0AE3C8C4D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3802" y="1769807"/>
            <a:ext cx="6592947" cy="397994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tabLst/>
              <a:defRPr sz="1800" b="0"/>
            </a:lvl1pPr>
            <a:lvl2pPr marL="742931" indent="-285743">
              <a:buFont typeface="Courier New" panose="02070309020205020404" pitchFamily="49" charset="0"/>
              <a:buChar char="o"/>
              <a:defRPr sz="2000"/>
            </a:lvl2pPr>
          </a:lstStyle>
          <a:p>
            <a:pPr lvl="0"/>
            <a:r>
              <a:rPr lang="en-US" dirty="0"/>
              <a:t>Click to add Event Titles, Dates, Times, etc.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358B0-F45A-49E9-B8E9-029F5906DE7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9635" y="5975548"/>
            <a:ext cx="8107114" cy="515920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Click to add URL for where participants can learn more or register for the events above</a:t>
            </a:r>
          </a:p>
        </p:txBody>
      </p:sp>
      <p:pic>
        <p:nvPicPr>
          <p:cNvPr id="8" name="Picture 7" descr="A white plate&#10;&#10;Description automatically generated">
            <a:extLst>
              <a:ext uri="{FF2B5EF4-FFF2-40B4-BE49-F238E27FC236}">
                <a16:creationId xmlns:a16="http://schemas.microsoft.com/office/drawing/2014/main" id="{F2406FB0-C741-4DB8-B820-EAF6ED0792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635" y="2870440"/>
            <a:ext cx="1602923" cy="17413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B24C9C-A997-4570-9874-25ED1CAAA2AE}"/>
              </a:ext>
            </a:extLst>
          </p:cNvPr>
          <p:cNvSpPr txBox="1"/>
          <p:nvPr/>
        </p:nvSpPr>
        <p:spPr>
          <a:xfrm>
            <a:off x="210977" y="1154254"/>
            <a:ext cx="8003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EE1300"/>
                </a:solidFill>
              </a:rPr>
              <a:t>Upcoming Events and Opportunities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3102310-3ED4-4851-8678-CC3582DE88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9634" y="182651"/>
            <a:ext cx="1381125" cy="93556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AARP State Logo</a:t>
            </a:r>
          </a:p>
        </p:txBody>
      </p:sp>
    </p:spTree>
    <p:extLst>
      <p:ext uri="{BB962C8B-B14F-4D97-AF65-F5344CB8AC3E}">
        <p14:creationId xmlns:p14="http://schemas.microsoft.com/office/powerpoint/2010/main" val="28172624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rve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2">
            <a:extLst>
              <a:ext uri="{FF2B5EF4-FFF2-40B4-BE49-F238E27FC236}">
                <a16:creationId xmlns:a16="http://schemas.microsoft.com/office/drawing/2014/main" id="{3209CD7E-5ED3-424C-817E-DB50895628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062" y="750599"/>
            <a:ext cx="8454480" cy="419175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96ABF35-4E63-6848-A4FD-81B18654628E}"/>
              </a:ext>
            </a:extLst>
          </p:cNvPr>
          <p:cNvSpPr txBox="1">
            <a:spLocks/>
          </p:cNvSpPr>
          <p:nvPr/>
        </p:nvSpPr>
        <p:spPr>
          <a:xfrm>
            <a:off x="2724582" y="1855884"/>
            <a:ext cx="4598503" cy="1981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EC13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>
                <a:solidFill>
                  <a:schemeClr val="tx1"/>
                </a:solidFill>
              </a:rPr>
              <a:t>Survey</a:t>
            </a:r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677A7C90-B538-3B4A-8D46-D8BAF7C4B901}"/>
              </a:ext>
            </a:extLst>
          </p:cNvPr>
          <p:cNvSpPr txBox="1">
            <a:spLocks/>
          </p:cNvSpPr>
          <p:nvPr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D04CD6C-56F6-5441-A86C-921702C0213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35" y="243603"/>
            <a:ext cx="1125698" cy="30840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F2DBF2-F623-4E13-BC40-896EFBA5A3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06594" y="5060952"/>
            <a:ext cx="6153231" cy="514349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solidFill>
                  <a:srgbClr val="EC1300"/>
                </a:solidFill>
              </a:defRPr>
            </a:lvl1pPr>
          </a:lstStyle>
          <a:p>
            <a:pPr lvl="0"/>
            <a:r>
              <a:rPr lang="en-US" sz="2800" dirty="0"/>
              <a:t>We welcome your feedback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B1F9784-9E8D-46F1-9843-E8ED143D92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06676" y="5755219"/>
            <a:ext cx="4716463" cy="565149"/>
          </a:xfrm>
        </p:spPr>
        <p:txBody>
          <a:bodyPr anchor="ctr"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Please complete the survey!</a:t>
            </a:r>
          </a:p>
        </p:txBody>
      </p:sp>
    </p:spTree>
    <p:extLst>
      <p:ext uri="{BB962C8B-B14F-4D97-AF65-F5344CB8AC3E}">
        <p14:creationId xmlns:p14="http://schemas.microsoft.com/office/powerpoint/2010/main" val="24060641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ep in Touch – AAR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D151345-F5BD-DE40-8392-7AD5DA6BAFC7}"/>
              </a:ext>
            </a:extLst>
          </p:cNvPr>
          <p:cNvSpPr txBox="1">
            <a:spLocks/>
          </p:cNvSpPr>
          <p:nvPr/>
        </p:nvSpPr>
        <p:spPr>
          <a:xfrm>
            <a:off x="378543" y="2192238"/>
            <a:ext cx="985870" cy="4503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685800" rtl="0" eaLnBrk="1" latinLnBrk="0" hangingPunct="1">
              <a:lnSpc>
                <a:spcPts val="244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i="0" kern="1200" spc="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200" b="0" i="0" kern="1200" spc="-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b="0" i="0" kern="1200" spc="-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796188" algn="r"/>
                <a:tab pos="964307" algn="l"/>
              </a:tabLst>
            </a:pPr>
            <a:r>
              <a:rPr lang="en-US" sz="2000" b="1" spc="-20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Email: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AD095-B39B-BA4F-A53A-571290458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1795" y="4911725"/>
            <a:ext cx="4005262" cy="369075"/>
          </a:xfrm>
        </p:spPr>
        <p:txBody>
          <a:bodyPr anchor="ctr">
            <a:spAutoFit/>
          </a:bodyPr>
          <a:lstStyle>
            <a:lvl1pPr marL="0" marR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998" spc="-20" baseline="0" smtClean="0">
                <a:solidFill>
                  <a:srgbClr val="000000"/>
                </a:solidFill>
                <a:ea typeface="Roboto Light" panose="02000000000000000000" pitchFamily="2" charset="0"/>
                <a:cs typeface="Arial Narrow" panose="020B0604020202020204" pitchFamily="34" charset="0"/>
              </a:defRPr>
            </a:lvl1pPr>
          </a:lstStyle>
          <a:p>
            <a:pPr marL="0" marR="0" lvl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twitter.com/aarpxx</a:t>
            </a:r>
            <a:endParaRPr lang="en-US" dirty="0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2D30D90-8742-014F-A19F-150857FEAA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1795" y="4355084"/>
            <a:ext cx="4005262" cy="369075"/>
          </a:xfrm>
        </p:spPr>
        <p:txBody>
          <a:bodyPr anchor="ctr">
            <a:spAutoFit/>
          </a:bodyPr>
          <a:lstStyle>
            <a:lvl1pPr marL="0" marR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998" spc="-20" baseline="0" smtClean="0">
                <a:solidFill>
                  <a:srgbClr val="000000"/>
                </a:solidFill>
                <a:ea typeface="Roboto Light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facebook.com/aarpxx</a:t>
            </a:r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01868363-1B4C-4441-B9A4-30914D7B26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3295" y="2272702"/>
            <a:ext cx="4005262" cy="369075"/>
          </a:xfrm>
        </p:spPr>
        <p:txBody>
          <a:bodyPr anchor="ctr">
            <a:spAutoFit/>
          </a:bodyPr>
          <a:lstStyle>
            <a:lvl1pPr marL="0" marR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998" spc="-20" baseline="0" smtClean="0">
                <a:solidFill>
                  <a:srgbClr val="000000"/>
                </a:solidFill>
                <a:ea typeface="Roboto Light" panose="02000000000000000000" pitchFamily="2" charset="0"/>
                <a:cs typeface="Arial Narrow" panose="020B0604020202020204" pitchFamily="34" charset="0"/>
              </a:defRPr>
            </a:lvl1pPr>
          </a:lstStyle>
          <a:p>
            <a:pPr marL="0" marR="0" lvl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998" spc="-20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name@</a:t>
            </a:r>
            <a:r>
              <a:rPr lang="en-US" sz="1998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aarp.org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3DB11D24-C039-7440-8CF5-0B2CF82B85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1795" y="2755485"/>
            <a:ext cx="4005262" cy="369075"/>
          </a:xfrm>
        </p:spPr>
        <p:txBody>
          <a:bodyPr anchor="ctr">
            <a:spAutoFit/>
          </a:bodyPr>
          <a:lstStyle>
            <a:lvl1pPr marL="0" marR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998" spc="-20" baseline="0" smtClean="0">
                <a:solidFill>
                  <a:srgbClr val="000000"/>
                </a:solidFill>
                <a:ea typeface="Roboto Light" panose="02000000000000000000" pitchFamily="2" charset="0"/>
                <a:cs typeface="Arial Narrow" panose="020B0604020202020204" pitchFamily="34" charset="0"/>
              </a:defRPr>
            </a:lvl1pPr>
          </a:lstStyle>
          <a:p>
            <a:pPr marL="0" marR="0" lvl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xxx.xxx.xxxx</a:t>
            </a:r>
            <a:endParaRPr lang="en-US" dirty="0">
              <a:solidFill>
                <a:srgbClr val="000000"/>
              </a:solidFill>
              <a:latin typeface="+mn-lt"/>
              <a:ea typeface="Roboto Light" panose="02000000000000000000" pitchFamily="2" charset="0"/>
              <a:cs typeface="Arial Narrow" panose="020B0604020202020204" pitchFamily="34" charset="0"/>
            </a:endParaRP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F3D73718-AC7E-1B4F-BD47-70D81C9D9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1795" y="3272570"/>
            <a:ext cx="4005262" cy="369075"/>
          </a:xfrm>
        </p:spPr>
        <p:txBody>
          <a:bodyPr anchor="ctr">
            <a:spAutoFit/>
          </a:bodyPr>
          <a:lstStyle>
            <a:lvl1pPr marL="0" marR="0" indent="0" algn="l" defTabSz="685166" rtl="0" eaLnBrk="1" fontAlgn="auto" latinLnBrk="0" hangingPunct="1">
              <a:lnSpc>
                <a:spcPct val="10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998" spc="-50" smtClean="0">
                <a:solidFill>
                  <a:srgbClr val="000000"/>
                </a:solidFill>
                <a:ea typeface="Roboto Light" panose="02000000000000000000" pitchFamily="2" charset="0"/>
                <a:cs typeface="Arial Narrow" panose="020B0604020202020204" pitchFamily="34" charset="0"/>
              </a:defRPr>
            </a:lvl1pPr>
          </a:lstStyle>
          <a:p>
            <a:pPr marL="0" marR="0" lvl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998" spc="-50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aarp.org/xx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AB592A-3FC2-B142-9E90-C34C7DEF1533}"/>
              </a:ext>
            </a:extLst>
          </p:cNvPr>
          <p:cNvSpPr/>
          <p:nvPr/>
        </p:nvSpPr>
        <p:spPr>
          <a:xfrm>
            <a:off x="377425" y="1064113"/>
            <a:ext cx="6460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30" baseline="0" dirty="0">
                <a:solidFill>
                  <a:schemeClr val="tx2"/>
                </a:solidFill>
              </a:rPr>
              <a:t>Keep in Touch with Us</a:t>
            </a:r>
          </a:p>
        </p:txBody>
      </p:sp>
      <p:pic>
        <p:nvPicPr>
          <p:cNvPr id="15" name="Picture 1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E42DBE0-9309-9B41-80AB-BC5A74D8E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78" y="4859415"/>
            <a:ext cx="356140" cy="474853"/>
          </a:xfrm>
          <a:prstGeom prst="rect">
            <a:avLst/>
          </a:prstGeom>
        </p:spPr>
      </p:pic>
      <p:pic>
        <p:nvPicPr>
          <p:cNvPr id="16" name="Picture 15" descr="A drawing of a person&#10;&#10;Description automatically generated">
            <a:extLst>
              <a:ext uri="{FF2B5EF4-FFF2-40B4-BE49-F238E27FC236}">
                <a16:creationId xmlns:a16="http://schemas.microsoft.com/office/drawing/2014/main" id="{21DEBA30-513B-4046-8B55-E4431F969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78" y="4302775"/>
            <a:ext cx="356141" cy="468349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C45DE10-A3FA-44BC-87FA-B36E92F867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35" y="243603"/>
            <a:ext cx="1125698" cy="308409"/>
          </a:xfrm>
          <a:prstGeom prst="rect">
            <a:avLst/>
          </a:prstGeom>
        </p:spPr>
      </p:pic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74575BB-6BD9-480C-91CD-4E5539375289}"/>
              </a:ext>
            </a:extLst>
          </p:cNvPr>
          <p:cNvSpPr txBox="1">
            <a:spLocks/>
          </p:cNvSpPr>
          <p:nvPr/>
        </p:nvSpPr>
        <p:spPr>
          <a:xfrm>
            <a:off x="378543" y="2712110"/>
            <a:ext cx="1036790" cy="4503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685800" rtl="0" eaLnBrk="1" latinLnBrk="0" hangingPunct="1">
              <a:lnSpc>
                <a:spcPts val="244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i="0" kern="1200" spc="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200" b="0" i="0" kern="1200" spc="-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b="0" i="0" kern="1200" spc="-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796188" algn="r"/>
                <a:tab pos="964307" algn="l"/>
              </a:tabLst>
            </a:pPr>
            <a:r>
              <a:rPr lang="en-US" sz="2000" b="1" spc="-20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Phone: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05D219DA-7683-42AC-B48F-207CB8759112}"/>
              </a:ext>
            </a:extLst>
          </p:cNvPr>
          <p:cNvSpPr txBox="1">
            <a:spLocks/>
          </p:cNvSpPr>
          <p:nvPr/>
        </p:nvSpPr>
        <p:spPr>
          <a:xfrm>
            <a:off x="377424" y="3231142"/>
            <a:ext cx="985870" cy="4503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685800" rtl="0" eaLnBrk="1" latinLnBrk="0" hangingPunct="1">
              <a:lnSpc>
                <a:spcPts val="244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i="0" kern="1200" spc="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200" b="0" i="0" kern="1200" spc="-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b="0" i="0" kern="1200" spc="-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796188" algn="r"/>
                <a:tab pos="964307" algn="l"/>
              </a:tabLst>
            </a:pPr>
            <a:r>
              <a:rPr lang="en-US" sz="2000" b="1" spc="-20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Web: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5CDBF29-829B-6249-A79C-CACC9A51669B}"/>
              </a:ext>
            </a:extLst>
          </p:cNvPr>
          <p:cNvSpPr txBox="1">
            <a:spLocks/>
          </p:cNvSpPr>
          <p:nvPr userDrawn="1"/>
        </p:nvSpPr>
        <p:spPr>
          <a:xfrm>
            <a:off x="457200" y="2265033"/>
            <a:ext cx="985870" cy="15196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ts val="244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i="0" kern="1200" spc="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200" b="0" i="0" kern="1200" spc="-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b="0" i="0" kern="1200" spc="-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796188" algn="r"/>
                <a:tab pos="964307" algn="l"/>
              </a:tabLst>
            </a:pPr>
            <a:r>
              <a:rPr lang="en-US" sz="1998" spc="-20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	Email:</a:t>
            </a:r>
          </a:p>
          <a:p>
            <a:pPr>
              <a:tabLst>
                <a:tab pos="796188" algn="r"/>
                <a:tab pos="964307" algn="l"/>
              </a:tabLst>
            </a:pPr>
            <a:r>
              <a:rPr lang="en-US" sz="1998" spc="-20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	Phone:</a:t>
            </a:r>
          </a:p>
          <a:p>
            <a:pPr>
              <a:tabLst>
                <a:tab pos="796188" algn="r"/>
                <a:tab pos="964307" algn="l"/>
              </a:tabLst>
            </a:pPr>
            <a:r>
              <a:rPr lang="en-US" sz="1998" spc="-50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	Web:</a:t>
            </a:r>
            <a:endParaRPr lang="en-US" sz="1998" spc="-20" dirty="0">
              <a:solidFill>
                <a:srgbClr val="000000"/>
              </a:solidFill>
              <a:latin typeface="+mn-lt"/>
              <a:ea typeface="Roboto Light" panose="02000000000000000000" pitchFamily="2" charset="0"/>
              <a:cs typeface="Arial Narrow" panose="020B0604020202020204" pitchFamily="34" charset="0"/>
            </a:endParaRPr>
          </a:p>
        </p:txBody>
      </p:sp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E9A358-ABD6-0B47-8E0D-278C791D08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6320068"/>
            <a:ext cx="1323025" cy="362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7013181-B915-F142-A2A7-B8906F595DD7}"/>
              </a:ext>
            </a:extLst>
          </p:cNvPr>
          <p:cNvSpPr/>
          <p:nvPr userDrawn="1"/>
        </p:nvSpPr>
        <p:spPr>
          <a:xfrm>
            <a:off x="456083" y="703428"/>
            <a:ext cx="6460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30" baseline="0" dirty="0">
                <a:solidFill>
                  <a:schemeClr val="tx2"/>
                </a:solidFill>
              </a:rPr>
              <a:t>Keep in Touch with Us</a:t>
            </a:r>
          </a:p>
        </p:txBody>
      </p:sp>
      <p:pic>
        <p:nvPicPr>
          <p:cNvPr id="20" name="Picture 1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ABF1933-DC7C-6A4E-A202-4C741E1B63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45" y="4411213"/>
            <a:ext cx="356140" cy="474853"/>
          </a:xfrm>
          <a:prstGeom prst="rect">
            <a:avLst/>
          </a:prstGeom>
        </p:spPr>
      </p:pic>
      <p:pic>
        <p:nvPicPr>
          <p:cNvPr id="22" name="Picture 21" descr="A drawing of a person&#10;&#10;Description automatically generated">
            <a:extLst>
              <a:ext uri="{FF2B5EF4-FFF2-40B4-BE49-F238E27FC236}">
                <a16:creationId xmlns:a16="http://schemas.microsoft.com/office/drawing/2014/main" id="{644EFD34-2E99-0E42-8F21-F49ED85CEBE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44" y="3837135"/>
            <a:ext cx="356141" cy="46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50038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Keep in Touch – AAR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AB592A-3FC2-B142-9E90-C34C7DEF1533}"/>
              </a:ext>
            </a:extLst>
          </p:cNvPr>
          <p:cNvSpPr/>
          <p:nvPr/>
        </p:nvSpPr>
        <p:spPr>
          <a:xfrm>
            <a:off x="377425" y="1537808"/>
            <a:ext cx="6460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30" baseline="0" dirty="0">
                <a:solidFill>
                  <a:schemeClr val="tx2"/>
                </a:solidFill>
              </a:rPr>
              <a:t>Keep in Touch with Us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D068B63-186F-498D-8C82-4F0453DFC5B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980" y="234034"/>
            <a:ext cx="2297980" cy="85327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AARP State Logo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5C529CE-449C-4333-9CE3-A7988F0D0AB7}"/>
              </a:ext>
            </a:extLst>
          </p:cNvPr>
          <p:cNvSpPr txBox="1">
            <a:spLocks/>
          </p:cNvSpPr>
          <p:nvPr/>
        </p:nvSpPr>
        <p:spPr>
          <a:xfrm>
            <a:off x="378543" y="2437771"/>
            <a:ext cx="985870" cy="4503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685800" rtl="0" eaLnBrk="1" latinLnBrk="0" hangingPunct="1">
              <a:lnSpc>
                <a:spcPts val="244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i="0" kern="1200" spc="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200" b="0" i="0" kern="1200" spc="-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b="0" i="0" kern="1200" spc="-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tabLst>
                <a:tab pos="796188" algn="r"/>
                <a:tab pos="964307" algn="l"/>
              </a:tabLst>
            </a:pPr>
            <a:r>
              <a:rPr lang="en-US" sz="2000" b="1" spc="-20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Email:	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F16F70B-60D1-4EE6-8F4A-40957C5683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1795" y="5157258"/>
            <a:ext cx="4005262" cy="369075"/>
          </a:xfrm>
        </p:spPr>
        <p:txBody>
          <a:bodyPr anchor="ctr">
            <a:spAutoFit/>
          </a:bodyPr>
          <a:lstStyle>
            <a:lvl1pPr marL="0" marR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998" spc="-20" baseline="0" smtClean="0">
                <a:solidFill>
                  <a:srgbClr val="000000"/>
                </a:solidFill>
                <a:ea typeface="Roboto Light" panose="02000000000000000000" pitchFamily="2" charset="0"/>
                <a:cs typeface="Arial Narrow" panose="020B0604020202020204" pitchFamily="34" charset="0"/>
              </a:defRPr>
            </a:lvl1pPr>
          </a:lstStyle>
          <a:p>
            <a:pPr marL="0" marR="0" lvl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twitter.com/aarpxx</a:t>
            </a:r>
            <a:endParaRPr lang="en-US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E5660698-53D4-48AD-8276-DD750D5A477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61795" y="4600618"/>
            <a:ext cx="4005262" cy="369075"/>
          </a:xfrm>
        </p:spPr>
        <p:txBody>
          <a:bodyPr anchor="ctr">
            <a:spAutoFit/>
          </a:bodyPr>
          <a:lstStyle>
            <a:lvl1pPr marL="0" marR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998" spc="-20" baseline="0" smtClean="0">
                <a:solidFill>
                  <a:srgbClr val="000000"/>
                </a:solidFill>
                <a:ea typeface="Roboto Light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facebook.com/aarpxx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FF2A6272-B99B-4800-84F2-79A01AE928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63295" y="2518236"/>
            <a:ext cx="4005262" cy="369075"/>
          </a:xfrm>
        </p:spPr>
        <p:txBody>
          <a:bodyPr anchor="ctr">
            <a:spAutoFit/>
          </a:bodyPr>
          <a:lstStyle>
            <a:lvl1pPr marL="0" marR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998" spc="-20" baseline="0" smtClean="0">
                <a:solidFill>
                  <a:srgbClr val="000000"/>
                </a:solidFill>
                <a:ea typeface="Roboto Light" panose="02000000000000000000" pitchFamily="2" charset="0"/>
                <a:cs typeface="Arial Narrow" panose="020B0604020202020204" pitchFamily="34" charset="0"/>
              </a:defRPr>
            </a:lvl1pPr>
          </a:lstStyle>
          <a:p>
            <a:pPr marL="0" marR="0" lvl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998" spc="-20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name@</a:t>
            </a:r>
            <a:r>
              <a:rPr lang="en-US" sz="1998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aarp.org</a:t>
            </a:r>
            <a:endParaRPr lang="en-US" dirty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10A3CA9D-B1CF-4FA3-8EEB-7D950795BF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1795" y="3001018"/>
            <a:ext cx="4005262" cy="369075"/>
          </a:xfrm>
        </p:spPr>
        <p:txBody>
          <a:bodyPr anchor="ctr">
            <a:spAutoFit/>
          </a:bodyPr>
          <a:lstStyle>
            <a:lvl1pPr marL="0" marR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998" spc="-20" baseline="0" smtClean="0">
                <a:solidFill>
                  <a:srgbClr val="000000"/>
                </a:solidFill>
                <a:ea typeface="Roboto Light" panose="02000000000000000000" pitchFamily="2" charset="0"/>
                <a:cs typeface="Arial Narrow" panose="020B0604020202020204" pitchFamily="34" charset="0"/>
              </a:defRPr>
            </a:lvl1pPr>
          </a:lstStyle>
          <a:p>
            <a:pPr marL="0" marR="0" lvl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xxx.xxx.xxxx</a:t>
            </a:r>
            <a:endParaRPr lang="en-US" dirty="0">
              <a:solidFill>
                <a:srgbClr val="000000"/>
              </a:solidFill>
              <a:latin typeface="+mn-lt"/>
              <a:ea typeface="Roboto Light" panose="02000000000000000000" pitchFamily="2" charset="0"/>
              <a:cs typeface="Arial Narrow" panose="020B0604020202020204" pitchFamily="34" charset="0"/>
            </a:endParaRP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F20D48A-27FC-4811-8E9E-DF86113047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61795" y="3518104"/>
            <a:ext cx="4005262" cy="369075"/>
          </a:xfrm>
        </p:spPr>
        <p:txBody>
          <a:bodyPr anchor="ctr">
            <a:spAutoFit/>
          </a:bodyPr>
          <a:lstStyle>
            <a:lvl1pPr marL="0" marR="0" indent="0" algn="l" defTabSz="685166" rtl="0" eaLnBrk="1" fontAlgn="auto" latinLnBrk="0" hangingPunct="1">
              <a:lnSpc>
                <a:spcPct val="10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998" spc="-50" smtClean="0">
                <a:solidFill>
                  <a:srgbClr val="000000"/>
                </a:solidFill>
                <a:ea typeface="Roboto Light" panose="02000000000000000000" pitchFamily="2" charset="0"/>
                <a:cs typeface="Arial Narrow" panose="020B0604020202020204" pitchFamily="34" charset="0"/>
              </a:defRPr>
            </a:lvl1pPr>
          </a:lstStyle>
          <a:p>
            <a:pPr marL="0" marR="0" lvl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998" spc="-50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aarp.org/xx</a:t>
            </a:r>
            <a:endParaRPr lang="en-US" dirty="0"/>
          </a:p>
        </p:txBody>
      </p:sp>
      <p:pic>
        <p:nvPicPr>
          <p:cNvPr id="26" name="Picture 25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9435D366-0D0E-49CD-9B0E-55682C4D6A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78" y="5104948"/>
            <a:ext cx="356140" cy="474853"/>
          </a:xfrm>
          <a:prstGeom prst="rect">
            <a:avLst/>
          </a:prstGeom>
        </p:spPr>
      </p:pic>
      <p:pic>
        <p:nvPicPr>
          <p:cNvPr id="27" name="Picture 26" descr="A drawing of a person&#10;&#10;Description automatically generated">
            <a:extLst>
              <a:ext uri="{FF2B5EF4-FFF2-40B4-BE49-F238E27FC236}">
                <a16:creationId xmlns:a16="http://schemas.microsoft.com/office/drawing/2014/main" id="{5D73BCE9-F95F-454B-AD66-DE733A11CD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78" y="4548308"/>
            <a:ext cx="356141" cy="468349"/>
          </a:xfrm>
          <a:prstGeom prst="rect">
            <a:avLst/>
          </a:prstGeom>
        </p:spPr>
      </p:pic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6AE3BF6-11BC-4954-801A-6FEC844BF988}"/>
              </a:ext>
            </a:extLst>
          </p:cNvPr>
          <p:cNvSpPr txBox="1">
            <a:spLocks/>
          </p:cNvSpPr>
          <p:nvPr/>
        </p:nvSpPr>
        <p:spPr>
          <a:xfrm>
            <a:off x="378543" y="2957643"/>
            <a:ext cx="1036790" cy="4503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685800" rtl="0" eaLnBrk="1" latinLnBrk="0" hangingPunct="1">
              <a:lnSpc>
                <a:spcPts val="244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i="0" kern="1200" spc="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200" b="0" i="0" kern="1200" spc="-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b="0" i="0" kern="1200" spc="-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796188" algn="r"/>
                <a:tab pos="964307" algn="l"/>
              </a:tabLst>
            </a:pPr>
            <a:r>
              <a:rPr lang="en-US" sz="2000" b="1" spc="-20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Phone:</a:t>
            </a: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1E7878E5-0E4D-44DE-B988-B1B3B1B38F32}"/>
              </a:ext>
            </a:extLst>
          </p:cNvPr>
          <p:cNvSpPr txBox="1">
            <a:spLocks/>
          </p:cNvSpPr>
          <p:nvPr/>
        </p:nvSpPr>
        <p:spPr>
          <a:xfrm>
            <a:off x="377424" y="3476675"/>
            <a:ext cx="985870" cy="450308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685800" rtl="0" eaLnBrk="1" latinLnBrk="0" hangingPunct="1">
              <a:lnSpc>
                <a:spcPts val="244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i="0" kern="1200" spc="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200" b="0" i="0" kern="1200" spc="-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b="0" i="0" kern="1200" spc="-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796188" algn="r"/>
                <a:tab pos="964307" algn="l"/>
              </a:tabLst>
            </a:pPr>
            <a:r>
              <a:rPr lang="en-US" sz="2000" b="1" spc="-20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Web:</a:t>
            </a:r>
          </a:p>
        </p:txBody>
      </p:sp>
    </p:spTree>
    <p:extLst>
      <p:ext uri="{BB962C8B-B14F-4D97-AF65-F5344CB8AC3E}">
        <p14:creationId xmlns:p14="http://schemas.microsoft.com/office/powerpoint/2010/main" val="2253583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– AARP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244CF0-7EA6-3045-9869-7503EAFF27BF}"/>
              </a:ext>
            </a:extLst>
          </p:cNvPr>
          <p:cNvSpPr/>
          <p:nvPr/>
        </p:nvSpPr>
        <p:spPr>
          <a:xfrm>
            <a:off x="345519" y="2740721"/>
            <a:ext cx="3544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pc="-100" baseline="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F6EB94-8EB9-5D4E-A3B7-7FBD87ED61E6}"/>
              </a:ext>
            </a:extLst>
          </p:cNvPr>
          <p:cNvSpPr/>
          <p:nvPr/>
        </p:nvSpPr>
        <p:spPr>
          <a:xfrm>
            <a:off x="449596" y="3825138"/>
            <a:ext cx="3095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spc="-20" baseline="0" dirty="0">
                <a:solidFill>
                  <a:schemeClr val="bg1"/>
                </a:solidFill>
              </a:rPr>
              <a:t>for Joining Us!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2D550AF-CD8F-4A77-8FD7-F1F4C0D757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95" y="594614"/>
            <a:ext cx="1156915" cy="3169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754AF6-9C7B-8544-81FD-9AF5396F7A66}"/>
              </a:ext>
            </a:extLst>
          </p:cNvPr>
          <p:cNvSpPr/>
          <p:nvPr userDrawn="1"/>
        </p:nvSpPr>
        <p:spPr>
          <a:xfrm>
            <a:off x="345519" y="2740721"/>
            <a:ext cx="3544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pc="-100" baseline="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B7D310-2CA2-1C47-80AE-CA26F9EFC5A2}"/>
              </a:ext>
            </a:extLst>
          </p:cNvPr>
          <p:cNvSpPr/>
          <p:nvPr userDrawn="1"/>
        </p:nvSpPr>
        <p:spPr>
          <a:xfrm>
            <a:off x="449596" y="3825138"/>
            <a:ext cx="3095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spc="-20" baseline="0" dirty="0">
                <a:solidFill>
                  <a:schemeClr val="bg1"/>
                </a:solidFill>
              </a:rPr>
              <a:t>for Joining Us!</a:t>
            </a:r>
          </a:p>
        </p:txBody>
      </p:sp>
    </p:spTree>
    <p:extLst>
      <p:ext uri="{BB962C8B-B14F-4D97-AF65-F5344CB8AC3E}">
        <p14:creationId xmlns:p14="http://schemas.microsoft.com/office/powerpoint/2010/main" val="421749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" y="6397849"/>
            <a:ext cx="2743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kern="1200" dirty="0">
                <a:solidFill>
                  <a:srgbClr val="1F53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Federal Trade Commission </a:t>
            </a:r>
            <a:endParaRPr lang="en-US" sz="600" b="1" dirty="0">
              <a:solidFill>
                <a:srgbClr val="1F53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534400" y="6394872"/>
            <a:ext cx="457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56A24A1-512B-4CB1-A3DF-F3EA987D5AC4}" type="slidenum">
              <a:rPr lang="en-US" sz="1400" b="1" kern="1200" smtClean="0">
                <a:solidFill>
                  <a:srgbClr val="1F53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z="600" b="1" dirty="0">
              <a:solidFill>
                <a:srgbClr val="1F53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4278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– State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244CF0-7EA6-3045-9869-7503EAFF27BF}"/>
              </a:ext>
            </a:extLst>
          </p:cNvPr>
          <p:cNvSpPr/>
          <p:nvPr/>
        </p:nvSpPr>
        <p:spPr>
          <a:xfrm>
            <a:off x="345519" y="2740721"/>
            <a:ext cx="3544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pc="-100" baseline="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F6EB94-8EB9-5D4E-A3B7-7FBD87ED61E6}"/>
              </a:ext>
            </a:extLst>
          </p:cNvPr>
          <p:cNvSpPr/>
          <p:nvPr/>
        </p:nvSpPr>
        <p:spPr>
          <a:xfrm>
            <a:off x="457030" y="3825138"/>
            <a:ext cx="3095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spc="-20" baseline="0" dirty="0">
                <a:solidFill>
                  <a:schemeClr val="bg1"/>
                </a:solidFill>
              </a:rPr>
              <a:t>for Joining Us!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1CF8699-1E91-6149-8BA0-4E92559143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2642" y="847407"/>
            <a:ext cx="1381125" cy="93556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AARP State Logo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BA1623-A813-F241-A357-2B7CAB0ED2AC}"/>
              </a:ext>
            </a:extLst>
          </p:cNvPr>
          <p:cNvSpPr/>
          <p:nvPr userDrawn="1"/>
        </p:nvSpPr>
        <p:spPr>
          <a:xfrm>
            <a:off x="345519" y="2740721"/>
            <a:ext cx="3544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pc="-100" baseline="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550657-80E3-F54A-B299-3E20AB011421}"/>
              </a:ext>
            </a:extLst>
          </p:cNvPr>
          <p:cNvSpPr/>
          <p:nvPr userDrawn="1"/>
        </p:nvSpPr>
        <p:spPr>
          <a:xfrm>
            <a:off x="457030" y="3825138"/>
            <a:ext cx="3095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spc="-20" baseline="0" dirty="0">
                <a:solidFill>
                  <a:schemeClr val="bg1"/>
                </a:solidFill>
              </a:rPr>
              <a:t>for Joining Us!</a:t>
            </a:r>
          </a:p>
        </p:txBody>
      </p:sp>
    </p:spTree>
    <p:extLst>
      <p:ext uri="{BB962C8B-B14F-4D97-AF65-F5344CB8AC3E}">
        <p14:creationId xmlns:p14="http://schemas.microsoft.com/office/powerpoint/2010/main" val="10672568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page numb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>
            <a:extLst>
              <a:ext uri="{FF2B5EF4-FFF2-40B4-BE49-F238E27FC236}">
                <a16:creationId xmlns:a16="http://schemas.microsoft.com/office/drawing/2014/main" id="{59C462CA-0DE9-45B5-B728-B61E61A0E48C}"/>
              </a:ext>
            </a:extLst>
          </p:cNvPr>
          <p:cNvSpPr txBox="1">
            <a:spLocks/>
          </p:cNvSpPr>
          <p:nvPr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730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Text - AAR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999245"/>
            <a:ext cx="6518635" cy="676868"/>
          </a:xfrm>
        </p:spPr>
        <p:txBody>
          <a:bodyPr>
            <a:noAutofit/>
          </a:bodyPr>
          <a:lstStyle>
            <a:lvl1pPr algn="l">
              <a:defRPr sz="2800" b="1" spc="-3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93EBCD-ED32-234B-8C6D-919854DDD6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6318972"/>
            <a:ext cx="1323025" cy="362472"/>
          </a:xfrm>
          <a:prstGeom prst="rect">
            <a:avLst/>
          </a:prstGeom>
        </p:spPr>
      </p:pic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0A7B39C-6D33-CA40-BC21-658D76AED443}"/>
              </a:ext>
            </a:extLst>
          </p:cNvPr>
          <p:cNvSpPr txBox="1">
            <a:spLocks/>
          </p:cNvSpPr>
          <p:nvPr/>
        </p:nvSpPr>
        <p:spPr>
          <a:xfrm>
            <a:off x="6705600" y="6426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C0C067-CE1A-804E-91EE-BA47614A3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1863613"/>
            <a:ext cx="6518275" cy="4525433"/>
          </a:xfrm>
        </p:spPr>
        <p:txBody>
          <a:bodyPr/>
          <a:lstStyle>
            <a:lvl1pPr marL="230183" indent="-230183">
              <a:tabLst/>
              <a:defRPr sz="2400" spc="-10" baseline="0"/>
            </a:lvl1pPr>
            <a:lvl2pPr marL="571486" indent="-282568">
              <a:tabLst/>
              <a:defRPr sz="2200" spc="-10" baseline="0"/>
            </a:lvl2pPr>
            <a:lvl3pPr marL="860404" indent="-230183">
              <a:tabLst/>
              <a:defRPr sz="2200" spc="-10" baseline="0"/>
            </a:lvl3pPr>
            <a:lvl4pPr marL="1090586" indent="-230183">
              <a:tabLst/>
              <a:defRPr sz="2200" spc="-10" baseline="0"/>
            </a:lvl4pPr>
          </a:lstStyle>
          <a:p>
            <a:pPr lvl="0"/>
            <a:r>
              <a:rPr lang="en-US" dirty="0"/>
              <a:t>Click to add bullet text 24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5959E26-E383-8746-8325-E1430F09D0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35" y="243603"/>
            <a:ext cx="1125698" cy="30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159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Text – Red AARP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872018"/>
            <a:ext cx="6518635" cy="676868"/>
          </a:xfrm>
        </p:spPr>
        <p:txBody>
          <a:bodyPr>
            <a:noAutofit/>
          </a:bodyPr>
          <a:lstStyle>
            <a:lvl1pPr algn="l">
              <a:defRPr sz="2800" b="1" spc="-3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93EBCD-ED32-234B-8C6D-919854DDD6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277651"/>
            <a:ext cx="1156915" cy="316963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333833B-5017-1F4F-B8C7-0FC53207AF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1736386"/>
            <a:ext cx="6518275" cy="4525433"/>
          </a:xfrm>
        </p:spPr>
        <p:txBody>
          <a:bodyPr>
            <a:normAutofit/>
          </a:bodyPr>
          <a:lstStyle>
            <a:lvl1pPr marL="230183" indent="-230183">
              <a:tabLst/>
              <a:defRPr sz="2400" spc="-10" baseline="0">
                <a:solidFill>
                  <a:schemeClr val="bg1"/>
                </a:solidFill>
              </a:defRPr>
            </a:lvl1pPr>
            <a:lvl2pPr marL="519100" indent="-288918">
              <a:tabLst/>
              <a:defRPr sz="2200" spc="-10" baseline="0">
                <a:solidFill>
                  <a:schemeClr val="bg1"/>
                </a:solidFill>
              </a:defRPr>
            </a:lvl2pPr>
            <a:lvl3pPr marL="749282" indent="-230183">
              <a:tabLst/>
              <a:defRPr sz="2200" spc="-10" baseline="0">
                <a:solidFill>
                  <a:schemeClr val="bg1"/>
                </a:solidFill>
              </a:defRPr>
            </a:lvl3pPr>
            <a:lvl4pPr marL="1031849" indent="-282568">
              <a:tabLst/>
              <a:defRPr sz="2200" spc="-10"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bullet text 24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35484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Text – Pink AARP Log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83C8F9E-8AA2-E641-B7D1-A9EFACF75374}"/>
              </a:ext>
            </a:extLst>
          </p:cNvPr>
          <p:cNvSpPr txBox="1">
            <a:spLocks/>
          </p:cNvSpPr>
          <p:nvPr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2FB2457-2C0A-A640-A4D6-B2180523C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642" y="744798"/>
            <a:ext cx="7915958" cy="676868"/>
          </a:xfrm>
        </p:spPr>
        <p:txBody>
          <a:bodyPr>
            <a:noAutofit/>
          </a:bodyPr>
          <a:lstStyle>
            <a:lvl1pPr algn="l">
              <a:defRPr sz="2800" b="1" spc="-30" baseline="0">
                <a:solidFill>
                  <a:srgbClr val="EC1300"/>
                </a:solidFill>
              </a:defRPr>
            </a:lvl1pPr>
          </a:lstStyle>
          <a:p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C97D043-1EE0-4341-9F8F-81820A2A76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642" y="1609166"/>
            <a:ext cx="7915521" cy="4525433"/>
          </a:xfrm>
        </p:spPr>
        <p:txBody>
          <a:bodyPr/>
          <a:lstStyle>
            <a:lvl1pPr marL="230183" indent="-230183">
              <a:tabLst/>
              <a:defRPr sz="2400" spc="-10" baseline="0"/>
            </a:lvl1pPr>
            <a:lvl2pPr marL="571486" indent="-282568">
              <a:tabLst/>
              <a:defRPr sz="2200" spc="-10" baseline="0"/>
            </a:lvl2pPr>
            <a:lvl3pPr marL="860404" indent="-230183">
              <a:tabLst/>
              <a:defRPr sz="2200" spc="-10" baseline="0"/>
            </a:lvl3pPr>
            <a:lvl4pPr marL="1090586" indent="-230183">
              <a:tabLst/>
              <a:defRPr sz="2200" spc="-10" baseline="0"/>
            </a:lvl4pPr>
          </a:lstStyle>
          <a:p>
            <a:pPr lvl="0"/>
            <a:r>
              <a:rPr lang="en-US" dirty="0"/>
              <a:t>Click to add bullet text 24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DE5BE04-8922-1549-B5D0-46093E7A9C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35" y="243603"/>
            <a:ext cx="1125698" cy="30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538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 Text – Salmon AARP Logo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850815"/>
            <a:ext cx="6518635" cy="676868"/>
          </a:xfrm>
        </p:spPr>
        <p:txBody>
          <a:bodyPr>
            <a:noAutofit/>
          </a:bodyPr>
          <a:lstStyle>
            <a:lvl1pPr algn="l">
              <a:defRPr sz="2800" b="1" spc="-3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Slide Number Placeholder 7"/>
          <p:cNvSpPr txBox="1">
            <a:spLocks/>
          </p:cNvSpPr>
          <p:nvPr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2CB997B-D680-5049-82CB-3A19A2889E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1700314"/>
            <a:ext cx="6518275" cy="4525433"/>
          </a:xfrm>
        </p:spPr>
        <p:txBody>
          <a:bodyPr/>
          <a:lstStyle>
            <a:lvl1pPr marL="230183" indent="-230183">
              <a:tabLst/>
              <a:defRPr sz="2400" spc="-10" baseline="0">
                <a:solidFill>
                  <a:schemeClr val="bg1"/>
                </a:solidFill>
              </a:defRPr>
            </a:lvl1pPr>
            <a:lvl2pPr marL="519100" indent="-288918">
              <a:tabLst/>
              <a:defRPr sz="2200" spc="-10" baseline="0">
                <a:solidFill>
                  <a:schemeClr val="bg1"/>
                </a:solidFill>
              </a:defRPr>
            </a:lvl2pPr>
            <a:lvl3pPr marL="749282" indent="-230183">
              <a:tabLst/>
              <a:defRPr sz="2200" spc="-10" baseline="0">
                <a:solidFill>
                  <a:schemeClr val="bg1"/>
                </a:solidFill>
              </a:defRPr>
            </a:lvl3pPr>
            <a:lvl4pPr marL="1031849" indent="-282568">
              <a:tabLst/>
              <a:defRPr sz="2200" spc="-10"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bullet text 24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FA6744-F100-664C-B18F-1AB3623481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277651"/>
            <a:ext cx="1156915" cy="31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861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–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7"/>
          <p:cNvSpPr txBox="1">
            <a:spLocks/>
          </p:cNvSpPr>
          <p:nvPr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10368C-1F9E-B848-A206-A29657273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5642" y="744798"/>
            <a:ext cx="7866685" cy="676868"/>
          </a:xfrm>
        </p:spPr>
        <p:txBody>
          <a:bodyPr>
            <a:noAutofit/>
          </a:bodyPr>
          <a:lstStyle>
            <a:lvl1pPr algn="l">
              <a:defRPr sz="2800" b="1" spc="-3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522F9-8BBA-7E4E-83BB-F32530F429F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63353" y="1600698"/>
            <a:ext cx="7866251" cy="4713524"/>
          </a:xfr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on Icon to add element</a:t>
            </a:r>
          </a:p>
          <a:p>
            <a:pPr lvl="0"/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15768FE2-3410-F244-9D6C-4163FE782E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35" y="243603"/>
            <a:ext cx="1125698" cy="30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4940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Photos –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704742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 spc="-20" baseline="0">
                <a:solidFill>
                  <a:srgbClr val="EC1300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Add Subtitle 20-24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704742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 spc="-20" baseline="0">
                <a:solidFill>
                  <a:srgbClr val="EC1300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Add Subtitle 20-24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964E5-429F-ED45-A89B-C5C238E894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864614"/>
            <a:ext cx="8228013" cy="639763"/>
          </a:xfrm>
        </p:spPr>
        <p:txBody>
          <a:bodyPr>
            <a:noAutofit/>
          </a:bodyPr>
          <a:lstStyle>
            <a:lvl1pPr marL="0" indent="0">
              <a:buNone/>
              <a:defRPr sz="2800" b="1" i="0" spc="-30" baseline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647469C5-59BE-8A44-BABE-1BCBEF6AEA04}"/>
              </a:ext>
            </a:extLst>
          </p:cNvPr>
          <p:cNvSpPr txBox="1">
            <a:spLocks/>
          </p:cNvSpPr>
          <p:nvPr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3078687-3C95-5843-8872-1329721A0F1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2404644"/>
            <a:ext cx="4040189" cy="3853099"/>
          </a:xfr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on Icon to add element</a:t>
            </a:r>
          </a:p>
          <a:p>
            <a:pPr lvl="0"/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90B8B19-C2C8-154D-BEBC-4C86D642438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45025" y="2404644"/>
            <a:ext cx="4040189" cy="3853099"/>
          </a:xfr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on Icon to add element</a:t>
            </a:r>
          </a:p>
          <a:p>
            <a:pPr lvl="0"/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22D5666E-CC7C-3A42-B40D-8E2C35F7EB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35" y="243603"/>
            <a:ext cx="1125698" cy="30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089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 Text –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1544" y="1651734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 spc="-20" baseline="0">
                <a:solidFill>
                  <a:srgbClr val="EC1300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Add Subtitle 20-24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89370" y="1651734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 spc="-20" baseline="0">
                <a:solidFill>
                  <a:srgbClr val="EC1300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Add Subtitle 20-24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7FBF0-97CC-DD42-9748-15529A714E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7255" y="2350427"/>
            <a:ext cx="4040188" cy="3901017"/>
          </a:xfrm>
        </p:spPr>
        <p:txBody>
          <a:bodyPr>
            <a:normAutofit/>
          </a:bodyPr>
          <a:lstStyle>
            <a:lvl1pPr marL="230183" indent="-230183">
              <a:tabLst/>
              <a:defRPr sz="2000"/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add bullet text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25E100A-F4F4-0B4F-B4C6-14FA523D1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89370" y="2350427"/>
            <a:ext cx="4040188" cy="3901017"/>
          </a:xfrm>
        </p:spPr>
        <p:txBody>
          <a:bodyPr>
            <a:normAutofit/>
          </a:bodyPr>
          <a:lstStyle>
            <a:lvl1pPr marL="230183" indent="-230183">
              <a:tabLst/>
              <a:defRPr sz="2000"/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add bullet text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F9F467A-8E98-7346-B4E6-7FC87C7355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1543" y="779801"/>
            <a:ext cx="8228013" cy="639763"/>
          </a:xfrm>
        </p:spPr>
        <p:txBody>
          <a:bodyPr>
            <a:noAutofit/>
          </a:bodyPr>
          <a:lstStyle>
            <a:lvl1pPr marL="0" indent="0">
              <a:buNone/>
              <a:defRPr sz="2800" b="1" i="0" spc="-30" baseline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5A858944-1D8F-3B42-95E7-F085EA57C8C9}"/>
              </a:ext>
            </a:extLst>
          </p:cNvPr>
          <p:cNvSpPr txBox="1">
            <a:spLocks/>
          </p:cNvSpPr>
          <p:nvPr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48FC9E1-FF56-A748-AE0F-0DD57ACD64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35" y="243603"/>
            <a:ext cx="1125698" cy="30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8278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 Left, Title&amp;Text Right –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2">
            <a:extLst>
              <a:ext uri="{FF2B5EF4-FFF2-40B4-BE49-F238E27FC236}">
                <a16:creationId xmlns:a16="http://schemas.microsoft.com/office/drawing/2014/main" id="{DEDFE468-84B4-B749-A8FB-46BED87288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3400" y="720921"/>
            <a:ext cx="3204891" cy="1305843"/>
          </a:xfrm>
        </p:spPr>
        <p:txBody>
          <a:bodyPr anchor="b" anchorCtr="0">
            <a:normAutofit/>
          </a:bodyPr>
          <a:lstStyle>
            <a:lvl1pPr algn="l">
              <a:defRPr sz="2800" b="1" spc="-30" baseline="0">
                <a:solidFill>
                  <a:srgbClr val="EC1300"/>
                </a:solidFill>
              </a:defRPr>
            </a:lvl1pPr>
          </a:lstStyle>
          <a:p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FBC2D-E460-A241-9C49-5441A1348C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3851" y="2252485"/>
            <a:ext cx="3204891" cy="4091516"/>
          </a:xfrm>
        </p:spPr>
        <p:txBody>
          <a:bodyPr/>
          <a:lstStyle>
            <a:lvl1pPr marL="230183" indent="-230183">
              <a:spcBef>
                <a:spcPts val="0"/>
              </a:spcBef>
              <a:tabLst/>
              <a:defRPr sz="2000" spc="-10" baseline="0"/>
            </a:lvl1pPr>
            <a:lvl2pPr>
              <a:spcBef>
                <a:spcPts val="200"/>
              </a:spcBef>
              <a:defRPr sz="1800" spc="-10" baseline="0"/>
            </a:lvl2pPr>
            <a:lvl3pPr>
              <a:defRPr sz="1800" spc="-10" baseline="0"/>
            </a:lvl3pPr>
            <a:lvl4pPr marL="1433477" indent="-230183">
              <a:spcBef>
                <a:spcPts val="200"/>
              </a:spcBef>
              <a:tabLst/>
              <a:defRPr sz="1800" spc="-10" baseline="0"/>
            </a:lvl4pPr>
          </a:lstStyle>
          <a:p>
            <a:pPr lvl="0"/>
            <a:r>
              <a:rPr lang="en-US" dirty="0"/>
              <a:t>Click to add bullet text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11055843-417F-2944-9277-0FCEC3E2FAB2}"/>
              </a:ext>
            </a:extLst>
          </p:cNvPr>
          <p:cNvSpPr txBox="1">
            <a:spLocks/>
          </p:cNvSpPr>
          <p:nvPr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0E5AB-616F-984D-ABBC-350C963FCD3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89615" y="720920"/>
            <a:ext cx="4868959" cy="5623080"/>
          </a:xfr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on Icon to add element</a:t>
            </a:r>
          </a:p>
          <a:p>
            <a:pPr lvl="0"/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022FB8-0CFC-5C4F-9950-5B132D01AF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35" y="243603"/>
            <a:ext cx="1125698" cy="30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09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81000" y="6397849"/>
            <a:ext cx="2438400" cy="27699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rgbClr val="CCB16E"/>
                </a:solidFill>
              </a:rPr>
              <a:t>Federal Trade Commission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534400" y="6394872"/>
            <a:ext cx="457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56A24A1-512B-4CB1-A3DF-F3EA987D5AC4}" type="slidenum">
              <a:rPr lang="en-US" sz="1400" b="1" kern="1200" smtClean="0">
                <a:solidFill>
                  <a:srgbClr val="1F53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z="600" b="1" dirty="0">
              <a:solidFill>
                <a:srgbClr val="1F53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1036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3D8713C6-55F0-2F46-9D8A-8AA7B06B8AAC}"/>
              </a:ext>
            </a:extLst>
          </p:cNvPr>
          <p:cNvSpPr txBox="1">
            <a:spLocks/>
          </p:cNvSpPr>
          <p:nvPr/>
        </p:nvSpPr>
        <p:spPr>
          <a:xfrm>
            <a:off x="6705600" y="642608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EBAC01C0-C14E-7A49-9531-075A9DA1345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7200" y="366004"/>
            <a:ext cx="4779084" cy="577710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on Icon to add photo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43F0142-C008-2245-8D2A-EBB8F95AED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1022" y="2051051"/>
            <a:ext cx="3245780" cy="4091516"/>
          </a:xfrm>
        </p:spPr>
        <p:txBody>
          <a:bodyPr>
            <a:normAutofit/>
          </a:bodyPr>
          <a:lstStyle>
            <a:lvl1pPr marL="230183" indent="-230183">
              <a:tabLst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bullet text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F7AB2C-2DF8-1B4B-9409-DE4766264A03}"/>
              </a:ext>
            </a:extLst>
          </p:cNvPr>
          <p:cNvSpPr/>
          <p:nvPr/>
        </p:nvSpPr>
        <p:spPr>
          <a:xfrm>
            <a:off x="5403850" y="1037732"/>
            <a:ext cx="3282950" cy="52322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r>
              <a:rPr lang="en-US" sz="2800" b="1" spc="-30" baseline="0" dirty="0">
                <a:solidFill>
                  <a:schemeClr val="tx2"/>
                </a:solidFill>
              </a:rPr>
              <a:t>Conclusion</a:t>
            </a:r>
            <a:endParaRPr lang="en-US" sz="2800" b="1" spc="-30" baseline="0" dirty="0"/>
          </a:p>
        </p:txBody>
      </p:sp>
    </p:spTree>
    <p:extLst>
      <p:ext uri="{BB962C8B-B14F-4D97-AF65-F5344CB8AC3E}">
        <p14:creationId xmlns:p14="http://schemas.microsoft.com/office/powerpoint/2010/main" val="8977473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7F3BF294-44D6-E043-9390-9E8442799749}"/>
              </a:ext>
            </a:extLst>
          </p:cNvPr>
          <p:cNvSpPr txBox="1">
            <a:spLocks/>
          </p:cNvSpPr>
          <p:nvPr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2E9C29-0781-964C-876D-5A8D5FDAE19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7671" y="308604"/>
            <a:ext cx="2745386" cy="88939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AARP State Logo</a:t>
            </a:r>
          </a:p>
        </p:txBody>
      </p:sp>
    </p:spTree>
    <p:extLst>
      <p:ext uri="{BB962C8B-B14F-4D97-AF65-F5344CB8AC3E}">
        <p14:creationId xmlns:p14="http://schemas.microsoft.com/office/powerpoint/2010/main" val="7129421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no page numb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23029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 Blank –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4943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_Interi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356478"/>
            <a:ext cx="4779084" cy="577710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403400" y="356479"/>
            <a:ext cx="3283401" cy="1459327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rgbClr val="EC1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2"/>
          </p:nvPr>
        </p:nvSpPr>
        <p:spPr>
          <a:xfrm>
            <a:off x="5403399" y="2083163"/>
            <a:ext cx="3283402" cy="405042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7"/>
          <p:cNvSpPr txBox="1">
            <a:spLocks/>
          </p:cNvSpPr>
          <p:nvPr userDrawn="1"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5508918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AARP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7C700F1-61B0-FB4A-9B52-91B8FE33A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519" y="1747102"/>
            <a:ext cx="8014711" cy="222472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400" b="1" cap="none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Insert Title Text</a:t>
            </a:r>
            <a:br>
              <a:rPr lang="en-US" dirty="0"/>
            </a:br>
            <a:r>
              <a:rPr lang="en-US" dirty="0"/>
              <a:t>Here 54 </a:t>
            </a:r>
            <a:r>
              <a:rPr lang="en-US" dirty="0" err="1"/>
              <a:t>pt</a:t>
            </a:r>
            <a:r>
              <a:rPr lang="en-US" dirty="0"/>
              <a:t> Bold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1E97F76-27B7-D649-8B30-725CFB08EC0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5519" y="4247657"/>
            <a:ext cx="7082498" cy="1139552"/>
          </a:xfrm>
        </p:spPr>
        <p:txBody>
          <a:bodyPr lIns="91440" tIns="182880" rIns="91440" bIns="0" anchor="t">
            <a:normAutofit/>
          </a:bodyPr>
          <a:lstStyle>
            <a:lvl1pPr marL="0" indent="0">
              <a:lnSpc>
                <a:spcPct val="8000"/>
              </a:lnSpc>
              <a:buNone/>
              <a:defRPr sz="3600">
                <a:solidFill>
                  <a:schemeClr val="accent6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36 </a:t>
            </a:r>
            <a:r>
              <a:rPr lang="en-US" dirty="0" err="1"/>
              <a:t>pt</a:t>
            </a:r>
            <a:r>
              <a:rPr lang="en-US" dirty="0"/>
              <a:t> regular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1931DC-254E-DF4B-9C1D-404A9348FA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19" y="465289"/>
            <a:ext cx="1323025" cy="3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959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State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7C700F1-61B0-FB4A-9B52-91B8FE33A4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5519" y="1747102"/>
            <a:ext cx="7914818" cy="2224727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400" b="1" cap="none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Insert Title Text</a:t>
            </a:r>
            <a:br>
              <a:rPr lang="en-US" dirty="0"/>
            </a:br>
            <a:r>
              <a:rPr lang="en-US" dirty="0"/>
              <a:t>Here 54 </a:t>
            </a:r>
            <a:r>
              <a:rPr lang="en-US" dirty="0" err="1"/>
              <a:t>pt</a:t>
            </a:r>
            <a:r>
              <a:rPr lang="en-US" dirty="0"/>
              <a:t> Bold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11E97F76-27B7-D649-8B30-725CFB08EC0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5519" y="4247657"/>
            <a:ext cx="7082498" cy="1139552"/>
          </a:xfrm>
        </p:spPr>
        <p:txBody>
          <a:bodyPr lIns="91440" tIns="182880" rIns="91440" bIns="0" anchor="t">
            <a:normAutofit/>
          </a:bodyPr>
          <a:lstStyle>
            <a:lvl1pPr marL="0" indent="0">
              <a:lnSpc>
                <a:spcPct val="8000"/>
              </a:lnSpc>
              <a:buNone/>
              <a:defRPr sz="3600">
                <a:solidFill>
                  <a:schemeClr val="accent6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Insert Subtitle Here 36 </a:t>
            </a:r>
            <a:r>
              <a:rPr lang="en-US" dirty="0" err="1"/>
              <a:t>pt</a:t>
            </a:r>
            <a:r>
              <a:rPr lang="en-US" dirty="0"/>
              <a:t> regular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3E87A6-60D9-704B-B8C2-0E228EBB3A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2642" y="391450"/>
            <a:ext cx="1381125" cy="93556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AARP State Logo</a:t>
            </a:r>
          </a:p>
        </p:txBody>
      </p:sp>
    </p:spTree>
    <p:extLst>
      <p:ext uri="{BB962C8B-B14F-4D97-AF65-F5344CB8AC3E}">
        <p14:creationId xmlns:p14="http://schemas.microsoft.com/office/powerpoint/2010/main" val="4758219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EE36AB-A1D8-E940-BE4B-7D782541AA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6320068"/>
            <a:ext cx="1323025" cy="362472"/>
          </a:xfrm>
          <a:prstGeom prst="rect">
            <a:avLst/>
          </a:prstGeom>
        </p:spPr>
      </p:pic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3D8713C6-55F0-2F46-9D8A-8AA7B06B8AAC}"/>
              </a:ext>
            </a:extLst>
          </p:cNvPr>
          <p:cNvSpPr txBox="1">
            <a:spLocks/>
          </p:cNvSpPr>
          <p:nvPr userDrawn="1"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EBAC01C0-C14E-7A49-9531-075A9DA1345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7200" y="366004"/>
            <a:ext cx="4779084" cy="577710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on Icon to add photo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43F0142-C008-2245-8D2A-EBB8F95AED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3851" y="2051051"/>
            <a:ext cx="3190023" cy="4091516"/>
          </a:xfrm>
        </p:spPr>
        <p:txBody>
          <a:bodyPr>
            <a:normAutofit/>
          </a:bodyPr>
          <a:lstStyle>
            <a:lvl1pPr marL="230183" indent="-230183">
              <a:tabLst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bullet text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F7AB2C-2DF8-1B4B-9409-DE4766264A03}"/>
              </a:ext>
            </a:extLst>
          </p:cNvPr>
          <p:cNvSpPr/>
          <p:nvPr userDrawn="1"/>
        </p:nvSpPr>
        <p:spPr>
          <a:xfrm>
            <a:off x="5403850" y="1037732"/>
            <a:ext cx="3282950" cy="52322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r>
              <a:rPr lang="en-US" sz="2800" b="1" spc="-30" baseline="0" dirty="0">
                <a:solidFill>
                  <a:schemeClr val="tx2"/>
                </a:solidFill>
              </a:rPr>
              <a:t>Agenda</a:t>
            </a:r>
            <a:endParaRPr lang="en-US" sz="2800" b="1" spc="-30" baseline="0" dirty="0"/>
          </a:p>
        </p:txBody>
      </p:sp>
    </p:spTree>
    <p:extLst>
      <p:ext uri="{BB962C8B-B14F-4D97-AF65-F5344CB8AC3E}">
        <p14:creationId xmlns:p14="http://schemas.microsoft.com/office/powerpoint/2010/main" val="2807491042"/>
      </p:ext>
    </p:extLst>
  </p:cSld>
  <p:clrMapOvr>
    <a:masterClrMapping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3EE36AB-A1D8-E940-BE4B-7D782541AA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6320068"/>
            <a:ext cx="1323025" cy="362472"/>
          </a:xfrm>
          <a:prstGeom prst="rect">
            <a:avLst/>
          </a:prstGeom>
        </p:spPr>
      </p:pic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3D8713C6-55F0-2F46-9D8A-8AA7B06B8AAC}"/>
              </a:ext>
            </a:extLst>
          </p:cNvPr>
          <p:cNvSpPr txBox="1">
            <a:spLocks/>
          </p:cNvSpPr>
          <p:nvPr userDrawn="1"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EBAC01C0-C14E-7A49-9531-075A9DA13457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57200" y="366004"/>
            <a:ext cx="4779084" cy="577710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on Icon to add photo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43F0142-C008-2245-8D2A-EBB8F95AED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41022" y="2051051"/>
            <a:ext cx="3245780" cy="4091516"/>
          </a:xfrm>
        </p:spPr>
        <p:txBody>
          <a:bodyPr>
            <a:normAutofit/>
          </a:bodyPr>
          <a:lstStyle>
            <a:lvl1pPr marL="230183" indent="-230183">
              <a:tabLst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bullet text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F7AB2C-2DF8-1B4B-9409-DE4766264A03}"/>
              </a:ext>
            </a:extLst>
          </p:cNvPr>
          <p:cNvSpPr/>
          <p:nvPr userDrawn="1"/>
        </p:nvSpPr>
        <p:spPr>
          <a:xfrm>
            <a:off x="5403850" y="1037732"/>
            <a:ext cx="3282950" cy="523220"/>
          </a:xfrm>
          <a:prstGeom prst="rect">
            <a:avLst/>
          </a:prstGeom>
        </p:spPr>
        <p:txBody>
          <a:bodyPr wrap="square" anchor="b" anchorCtr="0">
            <a:spAutoFit/>
          </a:bodyPr>
          <a:lstStyle/>
          <a:p>
            <a:r>
              <a:rPr lang="en-US" sz="2800" b="1" spc="-30" baseline="0" dirty="0">
                <a:solidFill>
                  <a:schemeClr val="tx2"/>
                </a:solidFill>
              </a:rPr>
              <a:t>Conclusion</a:t>
            </a:r>
            <a:endParaRPr lang="en-US" sz="2800" b="1" spc="-30" baseline="0" dirty="0"/>
          </a:p>
        </p:txBody>
      </p:sp>
    </p:spTree>
    <p:extLst>
      <p:ext uri="{BB962C8B-B14F-4D97-AF65-F5344CB8AC3E}">
        <p14:creationId xmlns:p14="http://schemas.microsoft.com/office/powerpoint/2010/main" val="3469742031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58551"/>
            <a:ext cx="6518635" cy="676868"/>
          </a:xfrm>
        </p:spPr>
        <p:txBody>
          <a:bodyPr>
            <a:noAutofit/>
          </a:bodyPr>
          <a:lstStyle>
            <a:lvl1pPr algn="l">
              <a:defRPr sz="2800" b="1" spc="-3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93EBCD-ED32-234B-8C6D-919854DDD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6318972"/>
            <a:ext cx="1323025" cy="362472"/>
          </a:xfrm>
          <a:prstGeom prst="rect">
            <a:avLst/>
          </a:prstGeom>
        </p:spPr>
      </p:pic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B0A7B39C-6D33-CA40-BC21-658D76AED443}"/>
              </a:ext>
            </a:extLst>
          </p:cNvPr>
          <p:cNvSpPr txBox="1">
            <a:spLocks/>
          </p:cNvSpPr>
          <p:nvPr userDrawn="1"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DFE4FAB-702C-0B42-AFF2-880C55C867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6320068"/>
            <a:ext cx="1323025" cy="36247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C0C067-CE1A-804E-91EE-BA47614A3D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1322919"/>
            <a:ext cx="6518275" cy="4525433"/>
          </a:xfrm>
        </p:spPr>
        <p:txBody>
          <a:bodyPr/>
          <a:lstStyle>
            <a:lvl1pPr marL="230183" indent="-230183">
              <a:tabLst/>
              <a:defRPr sz="2400" spc="-10" baseline="0"/>
            </a:lvl1pPr>
            <a:lvl2pPr marL="571486" indent="-282568">
              <a:tabLst/>
              <a:defRPr sz="2400" spc="-10" baseline="0"/>
            </a:lvl2pPr>
            <a:lvl3pPr marL="860404" indent="-230183">
              <a:tabLst/>
              <a:defRPr sz="2000" spc="-10" baseline="0"/>
            </a:lvl3pPr>
            <a:lvl4pPr marL="1090586" indent="-230183">
              <a:tabLst/>
              <a:defRPr sz="2000" spc="-10" baseline="0"/>
            </a:lvl4pPr>
          </a:lstStyle>
          <a:p>
            <a:pPr lvl="0"/>
            <a:r>
              <a:rPr lang="en-US" dirty="0"/>
              <a:t>Click to add bullet text 24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1898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534400" y="6394872"/>
            <a:ext cx="457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56A24A1-512B-4CB1-A3DF-F3EA987D5AC4}" type="slidenum">
              <a:rPr lang="en-US" sz="1400" b="1" kern="1200" smtClean="0">
                <a:solidFill>
                  <a:srgbClr val="1F536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lang="en-US" sz="600" b="1" dirty="0">
              <a:solidFill>
                <a:srgbClr val="1F536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8599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–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58551"/>
            <a:ext cx="6518635" cy="676868"/>
          </a:xfrm>
        </p:spPr>
        <p:txBody>
          <a:bodyPr>
            <a:noAutofit/>
          </a:bodyPr>
          <a:lstStyle>
            <a:lvl1pPr algn="l">
              <a:defRPr sz="2800" b="1" spc="-3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93EBCD-ED32-234B-8C6D-919854DDD6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6318972"/>
            <a:ext cx="1323025" cy="362472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333833B-5017-1F4F-B8C7-0FC53207AFE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1322919"/>
            <a:ext cx="6518275" cy="4525433"/>
          </a:xfrm>
        </p:spPr>
        <p:txBody>
          <a:bodyPr/>
          <a:lstStyle>
            <a:lvl1pPr marL="230183" indent="-230183">
              <a:tabLst/>
              <a:defRPr sz="2400" spc="-10" baseline="0">
                <a:solidFill>
                  <a:schemeClr val="bg1"/>
                </a:solidFill>
              </a:defRPr>
            </a:lvl1pPr>
            <a:lvl2pPr marL="519100" indent="-288918">
              <a:tabLst/>
              <a:defRPr sz="2400" spc="-10" baseline="0">
                <a:solidFill>
                  <a:schemeClr val="bg1"/>
                </a:solidFill>
              </a:defRPr>
            </a:lvl2pPr>
            <a:lvl3pPr marL="749282" indent="-230183">
              <a:tabLst/>
              <a:defRPr sz="2000" spc="-10" baseline="0">
                <a:solidFill>
                  <a:schemeClr val="bg1"/>
                </a:solidFill>
              </a:defRPr>
            </a:lvl3pPr>
            <a:lvl4pPr marL="1031849" indent="-282568">
              <a:tabLst/>
              <a:defRPr sz="2000" spc="-10"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bullet text 24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164260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– Pi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83C8F9E-8AA2-E641-B7D1-A9EFACF75374}"/>
              </a:ext>
            </a:extLst>
          </p:cNvPr>
          <p:cNvSpPr txBox="1">
            <a:spLocks/>
          </p:cNvSpPr>
          <p:nvPr userDrawn="1"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2FB2457-2C0A-A640-A4D6-B2180523C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458551"/>
            <a:ext cx="6518635" cy="676868"/>
          </a:xfrm>
        </p:spPr>
        <p:txBody>
          <a:bodyPr>
            <a:noAutofit/>
          </a:bodyPr>
          <a:lstStyle>
            <a:lvl1pPr algn="l">
              <a:defRPr sz="2800" b="1" spc="-30" baseline="0">
                <a:solidFill>
                  <a:srgbClr val="EC1300"/>
                </a:solidFill>
              </a:defRPr>
            </a:lvl1pPr>
          </a:lstStyle>
          <a:p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DF2F237-486F-814F-A05A-967357B618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6320068"/>
            <a:ext cx="1323025" cy="362472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C97D043-1EE0-4341-9F8F-81820A2A76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1322919"/>
            <a:ext cx="6518275" cy="4525433"/>
          </a:xfrm>
        </p:spPr>
        <p:txBody>
          <a:bodyPr/>
          <a:lstStyle>
            <a:lvl1pPr marL="230183" indent="-230183">
              <a:tabLst/>
              <a:defRPr sz="2400" spc="-10" baseline="0"/>
            </a:lvl1pPr>
            <a:lvl2pPr marL="571486" indent="-282568">
              <a:tabLst/>
              <a:defRPr sz="2400" spc="-10" baseline="0"/>
            </a:lvl2pPr>
            <a:lvl3pPr marL="860404" indent="-230183">
              <a:tabLst/>
              <a:defRPr sz="2000" spc="-10" baseline="0"/>
            </a:lvl3pPr>
            <a:lvl4pPr marL="1090586" indent="-230183">
              <a:tabLst/>
              <a:defRPr sz="2000" spc="-10" baseline="0"/>
            </a:lvl4pPr>
          </a:lstStyle>
          <a:p>
            <a:pPr lvl="0"/>
            <a:r>
              <a:rPr lang="en-US" dirty="0"/>
              <a:t>Click to add bullet text 24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176419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Text – Salm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458551"/>
            <a:ext cx="6518635" cy="676868"/>
          </a:xfrm>
        </p:spPr>
        <p:txBody>
          <a:bodyPr>
            <a:noAutofit/>
          </a:bodyPr>
          <a:lstStyle>
            <a:lvl1pPr algn="l">
              <a:defRPr sz="2800" b="1" spc="-3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7" name="Slide Number Placeholder 7"/>
          <p:cNvSpPr txBox="1">
            <a:spLocks/>
          </p:cNvSpPr>
          <p:nvPr userDrawn="1"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2CD2B19E-4426-2047-9C35-BE9DFF4300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6318972"/>
            <a:ext cx="1323025" cy="362472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D2CB997B-D680-5049-82CB-3A19A2889E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1" y="1308050"/>
            <a:ext cx="6518275" cy="4525433"/>
          </a:xfrm>
        </p:spPr>
        <p:txBody>
          <a:bodyPr/>
          <a:lstStyle>
            <a:lvl1pPr marL="230183" indent="-230183">
              <a:tabLst/>
              <a:defRPr sz="2400" spc="-10" baseline="0">
                <a:solidFill>
                  <a:schemeClr val="bg1"/>
                </a:solidFill>
              </a:defRPr>
            </a:lvl1pPr>
            <a:lvl2pPr marL="519100" indent="-288918">
              <a:tabLst/>
              <a:defRPr sz="2400" spc="-10" baseline="0">
                <a:solidFill>
                  <a:schemeClr val="bg1"/>
                </a:solidFill>
              </a:defRPr>
            </a:lvl2pPr>
            <a:lvl3pPr marL="749282" indent="-230183">
              <a:tabLst/>
              <a:defRPr sz="2000" spc="-10" baseline="0">
                <a:solidFill>
                  <a:schemeClr val="bg1"/>
                </a:solidFill>
              </a:defRPr>
            </a:lvl3pPr>
            <a:lvl4pPr marL="1031849" indent="-282568">
              <a:tabLst/>
              <a:defRPr sz="2000" spc="-10" baseline="0"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add bullet text 24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904605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7"/>
          <p:cNvSpPr txBox="1">
            <a:spLocks/>
          </p:cNvSpPr>
          <p:nvPr userDrawn="1"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310368C-1F9E-B848-A206-A29657273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1" y="458551"/>
            <a:ext cx="6518635" cy="676868"/>
          </a:xfrm>
        </p:spPr>
        <p:txBody>
          <a:bodyPr>
            <a:noAutofit/>
          </a:bodyPr>
          <a:lstStyle>
            <a:lvl1pPr algn="l">
              <a:defRPr sz="2800" b="1" spc="-3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AFABEE-5FA5-0848-8144-8390A1B447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6320068"/>
            <a:ext cx="1323025" cy="36247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8522F9-8BBA-7E4E-83BB-F32530F429F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34912" y="1314451"/>
            <a:ext cx="6518275" cy="4713524"/>
          </a:xfr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on Icon to add element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0527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Photos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4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 spc="-20" baseline="0">
                <a:solidFill>
                  <a:srgbClr val="EC1300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Add Subtitle 20-24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535114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 spc="-20" baseline="0">
                <a:solidFill>
                  <a:srgbClr val="EC1300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Add Subtitle 20-24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7ECD0A-9624-EE49-BB61-52D889102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6320068"/>
            <a:ext cx="1323025" cy="3624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964E5-429F-ED45-A89B-C5C238E894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25358"/>
            <a:ext cx="8228013" cy="639763"/>
          </a:xfrm>
        </p:spPr>
        <p:txBody>
          <a:bodyPr>
            <a:noAutofit/>
          </a:bodyPr>
          <a:lstStyle>
            <a:lvl1pPr marL="0" indent="0">
              <a:buNone/>
              <a:defRPr sz="2800" b="1" i="0" spc="-30" baseline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647469C5-59BE-8A44-BABE-1BCBEF6AEA04}"/>
              </a:ext>
            </a:extLst>
          </p:cNvPr>
          <p:cNvSpPr txBox="1">
            <a:spLocks/>
          </p:cNvSpPr>
          <p:nvPr userDrawn="1"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3078687-3C95-5843-8872-1329721A0F1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2235016"/>
            <a:ext cx="4040189" cy="3853099"/>
          </a:xfr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on Icon to add element</a:t>
            </a:r>
          </a:p>
          <a:p>
            <a:pPr lvl="0"/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90B8B19-C2C8-154D-BEBC-4C86D642438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45025" y="2235016"/>
            <a:ext cx="4040189" cy="3853099"/>
          </a:xfr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on Icon to add element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8945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4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 spc="-20" baseline="0">
                <a:solidFill>
                  <a:srgbClr val="EC1300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Add Subtitle 20-24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1535114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400" b="1" spc="-20" baseline="0">
                <a:solidFill>
                  <a:srgbClr val="EC1300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Add Subtitle 20-24 </a:t>
            </a:r>
            <a:r>
              <a:rPr lang="en-US" dirty="0" err="1"/>
              <a:t>pt</a:t>
            </a:r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7ECD0A-9624-EE49-BB61-52D889102D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6320068"/>
            <a:ext cx="1323025" cy="36247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7FBF0-97CC-DD42-9748-15529A714E4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2913" y="2233807"/>
            <a:ext cx="4040188" cy="3901017"/>
          </a:xfrm>
        </p:spPr>
        <p:txBody>
          <a:bodyPr>
            <a:normAutofit/>
          </a:bodyPr>
          <a:lstStyle>
            <a:lvl1pPr marL="230183" indent="-230183">
              <a:tabLst/>
              <a:defRPr sz="2000"/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add bullet text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25E100A-F4F4-0B4F-B4C6-14FA523D1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45026" y="2233807"/>
            <a:ext cx="4040188" cy="3901017"/>
          </a:xfrm>
        </p:spPr>
        <p:txBody>
          <a:bodyPr>
            <a:normAutofit/>
          </a:bodyPr>
          <a:lstStyle>
            <a:lvl1pPr marL="230183" indent="-230183">
              <a:tabLst/>
              <a:defRPr sz="2000"/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Click to add bullet text 20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F9F467A-8E98-7346-B4E6-7FC87C73554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525358"/>
            <a:ext cx="8228013" cy="639763"/>
          </a:xfrm>
        </p:spPr>
        <p:txBody>
          <a:bodyPr>
            <a:noAutofit/>
          </a:bodyPr>
          <a:lstStyle>
            <a:lvl1pPr marL="0" indent="0">
              <a:buNone/>
              <a:defRPr sz="2800" b="1" i="0" spc="-30" baseline="0">
                <a:solidFill>
                  <a:srgbClr val="EC13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/>
            </a:lvl2pPr>
          </a:lstStyle>
          <a:p>
            <a:pPr lvl="0"/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5A858944-1D8F-3B42-95E7-F085EA57C8C9}"/>
              </a:ext>
            </a:extLst>
          </p:cNvPr>
          <p:cNvSpPr txBox="1">
            <a:spLocks/>
          </p:cNvSpPr>
          <p:nvPr userDrawn="1"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879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 Left, Title&amp;Text Right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7E5E1BFE-9ACF-314F-A5A1-DA31F4AE13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6320068"/>
            <a:ext cx="1323025" cy="362472"/>
          </a:xfrm>
          <a:prstGeom prst="rect">
            <a:avLst/>
          </a:prstGeom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DEDFE468-84B4-B749-A8FB-46BED87288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3400" y="366004"/>
            <a:ext cx="3283401" cy="1459327"/>
          </a:xfrm>
        </p:spPr>
        <p:txBody>
          <a:bodyPr anchor="b" anchorCtr="0">
            <a:normAutofit/>
          </a:bodyPr>
          <a:lstStyle>
            <a:lvl1pPr algn="l">
              <a:defRPr sz="2800" b="1" spc="-30" baseline="0">
                <a:solidFill>
                  <a:srgbClr val="EC1300"/>
                </a:solidFill>
              </a:defRPr>
            </a:lvl1pPr>
          </a:lstStyle>
          <a:p>
            <a:r>
              <a:rPr lang="en-US" dirty="0"/>
              <a:t>Add Title 28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DFBC2D-E460-A241-9C49-5441A1348C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03851" y="2051051"/>
            <a:ext cx="3204891" cy="4091516"/>
          </a:xfrm>
        </p:spPr>
        <p:txBody>
          <a:bodyPr/>
          <a:lstStyle>
            <a:lvl1pPr marL="230183" indent="-230183">
              <a:spcBef>
                <a:spcPts val="0"/>
              </a:spcBef>
              <a:tabLst/>
              <a:defRPr sz="2000" spc="-10" baseline="0"/>
            </a:lvl1pPr>
            <a:lvl2pPr>
              <a:spcBef>
                <a:spcPts val="200"/>
              </a:spcBef>
              <a:defRPr sz="2000" spc="-10" baseline="0"/>
            </a:lvl2pPr>
            <a:lvl3pPr>
              <a:defRPr sz="1800" spc="-10" baseline="0"/>
            </a:lvl3pPr>
            <a:lvl4pPr marL="1433477" indent="-230183">
              <a:spcBef>
                <a:spcPts val="200"/>
              </a:spcBef>
              <a:tabLst/>
              <a:defRPr sz="1800" spc="-10" baseline="0"/>
            </a:lvl4pPr>
          </a:lstStyle>
          <a:p>
            <a:pPr lvl="0"/>
            <a:r>
              <a:rPr lang="en-US" dirty="0"/>
              <a:t>Click to add bullet text 20 </a:t>
            </a:r>
            <a:r>
              <a:rPr lang="en-US" dirty="0" err="1"/>
              <a:t>pt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11055843-417F-2944-9277-0FCEC3E2FAB2}"/>
              </a:ext>
            </a:extLst>
          </p:cNvPr>
          <p:cNvSpPr txBox="1">
            <a:spLocks/>
          </p:cNvSpPr>
          <p:nvPr userDrawn="1"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0E5AB-616F-984D-ABBC-350C963FCD32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1" y="365461"/>
            <a:ext cx="4801373" cy="5777107"/>
          </a:xfrm>
        </p:spPr>
        <p:txBody>
          <a:bodyPr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Click on Icon to add element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6492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Page Photo Logo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21BE1D2-3076-AD4A-9281-ECA963C201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6320068"/>
            <a:ext cx="1323025" cy="362472"/>
          </a:xfrm>
          <a:prstGeom prst="rect">
            <a:avLst/>
          </a:prstGeom>
        </p:spPr>
      </p:pic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36B6981-A20D-CA4F-97FC-80FA71E16B7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40981" y="358589"/>
            <a:ext cx="8661400" cy="432800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on Icon to add photo</a:t>
            </a:r>
          </a:p>
        </p:txBody>
      </p:sp>
      <p:sp>
        <p:nvSpPr>
          <p:cNvPr id="13" name="Slide Number Placeholder 7">
            <a:extLst>
              <a:ext uri="{FF2B5EF4-FFF2-40B4-BE49-F238E27FC236}">
                <a16:creationId xmlns:a16="http://schemas.microsoft.com/office/drawing/2014/main" id="{9330DB4E-31C3-654D-84D2-84EC9414743B}"/>
              </a:ext>
            </a:extLst>
          </p:cNvPr>
          <p:cNvSpPr txBox="1">
            <a:spLocks/>
          </p:cNvSpPr>
          <p:nvPr userDrawn="1"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92AA551-D09E-3D40-9F3B-C99E852A0D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54300" y="4872318"/>
            <a:ext cx="6286500" cy="566739"/>
          </a:xfrm>
        </p:spPr>
        <p:txBody>
          <a:bodyPr anchor="ctr">
            <a:noAutofit/>
          </a:bodyPr>
          <a:lstStyle>
            <a:lvl1pPr algn="l">
              <a:defRPr sz="3600" b="1" spc="-40" baseline="0">
                <a:solidFill>
                  <a:srgbClr val="EC1300"/>
                </a:solidFill>
              </a:defRPr>
            </a:lvl1pPr>
          </a:lstStyle>
          <a:p>
            <a:r>
              <a:rPr lang="en-US" dirty="0"/>
              <a:t>Add Section Page Title 36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743DBF3-FA9C-3C4B-A173-B1738155323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654300" y="5439056"/>
            <a:ext cx="6286500" cy="804863"/>
          </a:xfrm>
        </p:spPr>
        <p:txBody>
          <a:bodyPr anchor="t">
            <a:normAutofit/>
          </a:bodyPr>
          <a:lstStyle>
            <a:lvl1pPr marL="0" indent="0">
              <a:buNone/>
              <a:defRPr sz="2400" spc="-10" baseline="0"/>
            </a:lvl1pPr>
          </a:lstStyle>
          <a:p>
            <a:r>
              <a:rPr lang="en-US" dirty="0"/>
              <a:t>Add Section Page Subtitle 24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2063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12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3209CD7E-5ED3-424C-817E-DB50895628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9401" y="612775"/>
            <a:ext cx="8661400" cy="41148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96ABF35-4E63-6848-A4FD-81B18654628E}"/>
              </a:ext>
            </a:extLst>
          </p:cNvPr>
          <p:cNvSpPr txBox="1">
            <a:spLocks/>
          </p:cNvSpPr>
          <p:nvPr userDrawn="1"/>
        </p:nvSpPr>
        <p:spPr>
          <a:xfrm>
            <a:off x="2654301" y="2014563"/>
            <a:ext cx="4598503" cy="1981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EC13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>
                <a:solidFill>
                  <a:schemeClr val="bg1"/>
                </a:solidFill>
              </a:rPr>
              <a:t>Survey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81127D-F81E-AE4C-80B2-5151A0C902A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6320068"/>
            <a:ext cx="1323025" cy="362472"/>
          </a:xfrm>
          <a:prstGeom prst="rect">
            <a:avLst/>
          </a:prstGeom>
        </p:spPr>
      </p:pic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677A7C90-B538-3B4A-8D46-D8BAF7C4B901}"/>
              </a:ext>
            </a:extLst>
          </p:cNvPr>
          <p:cNvSpPr txBox="1">
            <a:spLocks/>
          </p:cNvSpPr>
          <p:nvPr userDrawn="1"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E51402E-183B-D045-BDCB-EC84A61EE0E5}"/>
              </a:ext>
            </a:extLst>
          </p:cNvPr>
          <p:cNvSpPr txBox="1">
            <a:spLocks/>
          </p:cNvSpPr>
          <p:nvPr userDrawn="1"/>
        </p:nvSpPr>
        <p:spPr>
          <a:xfrm>
            <a:off x="2654300" y="4909541"/>
            <a:ext cx="6286500" cy="5667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EC1300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000" spc="-30" dirty="0">
                <a:solidFill>
                  <a:schemeClr val="tx2"/>
                </a:solidFill>
              </a:rPr>
              <a:t>We Welcome Your Feedback on Our Session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8AAEE9-5EE8-2F4C-92C1-C997069D866C}"/>
              </a:ext>
            </a:extLst>
          </p:cNvPr>
          <p:cNvSpPr/>
          <p:nvPr userDrawn="1"/>
        </p:nvSpPr>
        <p:spPr>
          <a:xfrm>
            <a:off x="2654301" y="5436728"/>
            <a:ext cx="40527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Please complete the survey!</a:t>
            </a:r>
          </a:p>
        </p:txBody>
      </p:sp>
    </p:spTree>
    <p:extLst>
      <p:ext uri="{BB962C8B-B14F-4D97-AF65-F5344CB8AC3E}">
        <p14:creationId xmlns:p14="http://schemas.microsoft.com/office/powerpoint/2010/main" val="3140779226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– AARP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91931DC-254E-DF4B-9C1D-404A9348FA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519" y="752743"/>
            <a:ext cx="1323025" cy="362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D244CF0-7EA6-3045-9869-7503EAFF27BF}"/>
              </a:ext>
            </a:extLst>
          </p:cNvPr>
          <p:cNvSpPr/>
          <p:nvPr userDrawn="1"/>
        </p:nvSpPr>
        <p:spPr>
          <a:xfrm>
            <a:off x="345519" y="2740721"/>
            <a:ext cx="3544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pc="-100" baseline="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F6EB94-8EB9-5D4E-A3B7-7FBD87ED61E6}"/>
              </a:ext>
            </a:extLst>
          </p:cNvPr>
          <p:cNvSpPr/>
          <p:nvPr userDrawn="1"/>
        </p:nvSpPr>
        <p:spPr>
          <a:xfrm>
            <a:off x="449596" y="3825138"/>
            <a:ext cx="3095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spc="-20" baseline="0" dirty="0">
                <a:solidFill>
                  <a:schemeClr val="bg1"/>
                </a:solidFill>
              </a:rPr>
              <a:t>for Joining Us!</a:t>
            </a:r>
          </a:p>
        </p:txBody>
      </p:sp>
    </p:spTree>
    <p:extLst>
      <p:ext uri="{BB962C8B-B14F-4D97-AF65-F5344CB8AC3E}">
        <p14:creationId xmlns:p14="http://schemas.microsoft.com/office/powerpoint/2010/main" val="298518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281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– State Log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244CF0-7EA6-3045-9869-7503EAFF27BF}"/>
              </a:ext>
            </a:extLst>
          </p:cNvPr>
          <p:cNvSpPr/>
          <p:nvPr userDrawn="1"/>
        </p:nvSpPr>
        <p:spPr>
          <a:xfrm>
            <a:off x="345519" y="2740721"/>
            <a:ext cx="3544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pc="-100" baseline="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F6EB94-8EB9-5D4E-A3B7-7FBD87ED61E6}"/>
              </a:ext>
            </a:extLst>
          </p:cNvPr>
          <p:cNvSpPr/>
          <p:nvPr userDrawn="1"/>
        </p:nvSpPr>
        <p:spPr>
          <a:xfrm>
            <a:off x="457030" y="3825138"/>
            <a:ext cx="3095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spc="-20" baseline="0" dirty="0">
                <a:solidFill>
                  <a:schemeClr val="bg1"/>
                </a:solidFill>
              </a:rPr>
              <a:t>for Joining Us!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1CF8699-1E91-6149-8BA0-4E92559143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2642" y="847407"/>
            <a:ext cx="1381125" cy="93556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AARP State Logo</a:t>
            </a:r>
          </a:p>
        </p:txBody>
      </p:sp>
    </p:spTree>
    <p:extLst>
      <p:ext uri="{BB962C8B-B14F-4D97-AF65-F5344CB8AC3E}">
        <p14:creationId xmlns:p14="http://schemas.microsoft.com/office/powerpoint/2010/main" val="27943359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– State Logo White Backgroun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244CF0-7EA6-3045-9869-7503EAFF27BF}"/>
              </a:ext>
            </a:extLst>
          </p:cNvPr>
          <p:cNvSpPr/>
          <p:nvPr userDrawn="1"/>
        </p:nvSpPr>
        <p:spPr>
          <a:xfrm>
            <a:off x="345519" y="2740721"/>
            <a:ext cx="3544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spc="-100" baseline="0" dirty="0">
                <a:solidFill>
                  <a:schemeClr val="tx2"/>
                </a:solidFill>
              </a:rPr>
              <a:t>Thank You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F6EB94-8EB9-5D4E-A3B7-7FBD87ED61E6}"/>
              </a:ext>
            </a:extLst>
          </p:cNvPr>
          <p:cNvSpPr/>
          <p:nvPr userDrawn="1"/>
        </p:nvSpPr>
        <p:spPr>
          <a:xfrm>
            <a:off x="457030" y="3825138"/>
            <a:ext cx="30957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spc="-20" baseline="0" dirty="0">
                <a:solidFill>
                  <a:schemeClr val="tx2"/>
                </a:solidFill>
              </a:rPr>
              <a:t>for Joining Us!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BD96D9E-7382-5441-ABB7-97016EB0E3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2642" y="847407"/>
            <a:ext cx="1381125" cy="93556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AARP State Logo</a:t>
            </a:r>
          </a:p>
        </p:txBody>
      </p:sp>
    </p:spTree>
    <p:extLst>
      <p:ext uri="{BB962C8B-B14F-4D97-AF65-F5344CB8AC3E}">
        <p14:creationId xmlns:p14="http://schemas.microsoft.com/office/powerpoint/2010/main" val="35242574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ep in Touch – AARP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D151345-F5BD-DE40-8392-7AD5DA6BAFC7}"/>
              </a:ext>
            </a:extLst>
          </p:cNvPr>
          <p:cNvSpPr txBox="1">
            <a:spLocks/>
          </p:cNvSpPr>
          <p:nvPr userDrawn="1"/>
        </p:nvSpPr>
        <p:spPr>
          <a:xfrm>
            <a:off x="457200" y="2265033"/>
            <a:ext cx="985870" cy="15196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ts val="244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i="0" kern="1200" spc="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200" b="0" i="0" kern="1200" spc="-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b="0" i="0" kern="1200" spc="-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796188" algn="r"/>
                <a:tab pos="964307" algn="l"/>
              </a:tabLst>
            </a:pPr>
            <a:r>
              <a:rPr lang="en-US" sz="1998" spc="-20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	Email:</a:t>
            </a:r>
          </a:p>
          <a:p>
            <a:pPr>
              <a:tabLst>
                <a:tab pos="796188" algn="r"/>
                <a:tab pos="964307" algn="l"/>
              </a:tabLst>
            </a:pPr>
            <a:r>
              <a:rPr lang="en-US" sz="1998" spc="-20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	Phone:</a:t>
            </a:r>
          </a:p>
          <a:p>
            <a:pPr>
              <a:tabLst>
                <a:tab pos="796188" algn="r"/>
                <a:tab pos="964307" algn="l"/>
              </a:tabLst>
            </a:pPr>
            <a:r>
              <a:rPr lang="en-US" sz="1998" spc="-50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	Web:</a:t>
            </a:r>
            <a:endParaRPr lang="en-US" sz="1998" spc="-20" dirty="0">
              <a:solidFill>
                <a:srgbClr val="000000"/>
              </a:solidFill>
              <a:latin typeface="+mn-lt"/>
              <a:ea typeface="Roboto Light" panose="02000000000000000000" pitchFamily="2" charset="0"/>
              <a:cs typeface="Arial Narrow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AD095-B39B-BA4F-A53A-571290458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2624" y="4462827"/>
            <a:ext cx="4005262" cy="473695"/>
          </a:xfrm>
        </p:spPr>
        <p:txBody>
          <a:bodyPr/>
          <a:lstStyle>
            <a:lvl1pPr marL="0" marR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998" spc="-20" baseline="0" smtClean="0">
                <a:solidFill>
                  <a:srgbClr val="000000"/>
                </a:solidFill>
                <a:ea typeface="Roboto Light" panose="02000000000000000000" pitchFamily="2" charset="0"/>
                <a:cs typeface="Arial Narrow" panose="020B0604020202020204" pitchFamily="34" charset="0"/>
              </a:defRPr>
            </a:lvl1pPr>
          </a:lstStyle>
          <a:p>
            <a:pPr marL="0" marR="0" lvl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https://</a:t>
            </a:r>
            <a:r>
              <a:rPr lang="en-US" err="1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twitter.com</a:t>
            </a:r>
            <a:r>
              <a:rPr lang="en-US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/</a:t>
            </a:r>
            <a:r>
              <a:rPr lang="en-US" err="1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aarpxx</a:t>
            </a:r>
            <a:endParaRPr lang="en-US">
              <a:solidFill>
                <a:srgbClr val="000000"/>
              </a:solidFill>
              <a:latin typeface="+mn-lt"/>
              <a:ea typeface="Roboto Light" panose="02000000000000000000" pitchFamily="2" charset="0"/>
              <a:cs typeface="Arial Narrow" panose="020B0604020202020204" pitchFamily="34" charset="0"/>
            </a:endParaRPr>
          </a:p>
          <a:p>
            <a:pPr lvl="0"/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2D30D90-8742-014F-A19F-150857FEAA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8256" y="3834463"/>
            <a:ext cx="4005262" cy="473695"/>
          </a:xfrm>
        </p:spPr>
        <p:txBody>
          <a:bodyPr/>
          <a:lstStyle>
            <a:lvl1pPr marL="0" marR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998" spc="-20" baseline="0" smtClean="0">
                <a:solidFill>
                  <a:srgbClr val="000000"/>
                </a:solidFill>
                <a:ea typeface="Roboto Light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 err="1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www.facebook.com</a:t>
            </a:r>
            <a:r>
              <a:rPr lang="en-US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aarpxx</a:t>
            </a:r>
            <a:endParaRPr lang="en-US" dirty="0">
              <a:solidFill>
                <a:srgbClr val="000000"/>
              </a:solidFill>
              <a:latin typeface="+mn-lt"/>
              <a:ea typeface="Roboto Light" panose="02000000000000000000" pitchFamily="2" charset="0"/>
              <a:cs typeface="Arial Narrow" panose="020B060402020202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01868363-1B4C-4441-B9A4-30914D7B26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4646" y="2309432"/>
            <a:ext cx="4005262" cy="473695"/>
          </a:xfrm>
        </p:spPr>
        <p:txBody>
          <a:bodyPr/>
          <a:lstStyle>
            <a:lvl1pPr marL="0" marR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998" spc="-20" baseline="0" smtClean="0">
                <a:solidFill>
                  <a:srgbClr val="000000"/>
                </a:solidFill>
                <a:ea typeface="Roboto Light" panose="02000000000000000000" pitchFamily="2" charset="0"/>
                <a:cs typeface="Arial Narrow" panose="020B0604020202020204" pitchFamily="34" charset="0"/>
              </a:defRPr>
            </a:lvl1pPr>
          </a:lstStyle>
          <a:p>
            <a:pPr marL="0" marR="0" lvl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998" spc="-20" err="1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name@</a:t>
            </a:r>
            <a:r>
              <a:rPr lang="en-US" sz="1998" err="1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aarpxx.org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3DB11D24-C039-7440-8CF5-0B2CF82B85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88295" y="2715342"/>
            <a:ext cx="4005262" cy="473695"/>
          </a:xfrm>
        </p:spPr>
        <p:txBody>
          <a:bodyPr/>
          <a:lstStyle>
            <a:lvl1pPr marL="0" marR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998" spc="-20" baseline="0" smtClean="0">
                <a:solidFill>
                  <a:srgbClr val="000000"/>
                </a:solidFill>
                <a:ea typeface="Roboto Light" panose="02000000000000000000" pitchFamily="2" charset="0"/>
                <a:cs typeface="Arial Narrow" panose="020B0604020202020204" pitchFamily="34" charset="0"/>
              </a:defRPr>
            </a:lvl1pPr>
          </a:lstStyle>
          <a:p>
            <a:pPr marL="0" marR="0" lvl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xxx.xxx.xxxx</a:t>
            </a:r>
            <a:endParaRPr lang="en-US">
              <a:solidFill>
                <a:srgbClr val="000000"/>
              </a:solidFill>
              <a:latin typeface="+mn-lt"/>
              <a:ea typeface="Roboto Light" panose="02000000000000000000" pitchFamily="2" charset="0"/>
              <a:cs typeface="Arial Narrow" panose="020B0604020202020204" pitchFamily="34" charset="0"/>
            </a:endParaRPr>
          </a:p>
          <a:p>
            <a:pPr lvl="0"/>
            <a:endParaRPr lang="en-US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F3D73718-AC7E-1B4F-BD47-70D81C9D9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81946" y="3137084"/>
            <a:ext cx="4005262" cy="368376"/>
          </a:xfrm>
        </p:spPr>
        <p:txBody>
          <a:bodyPr/>
          <a:lstStyle>
            <a:lvl1pPr marL="0" marR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998" spc="-50" smtClean="0">
                <a:solidFill>
                  <a:srgbClr val="000000"/>
                </a:solidFill>
                <a:ea typeface="Roboto Light" panose="02000000000000000000" pitchFamily="2" charset="0"/>
                <a:cs typeface="Arial Narrow" panose="020B0604020202020204" pitchFamily="34" charset="0"/>
              </a:defRPr>
            </a:lvl1pPr>
          </a:lstStyle>
          <a:p>
            <a:pPr marL="0" marR="0" lvl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998" spc="-50" dirty="0" err="1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aarp.org</a:t>
            </a:r>
            <a:r>
              <a:rPr lang="en-US" sz="1998" spc="-50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/xx</a:t>
            </a:r>
            <a:endParaRPr lang="en-US" dirty="0"/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20D16E-1BF1-FC40-ADF2-8EBF5F2FA9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6320068"/>
            <a:ext cx="1323025" cy="362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2AB592A-3FC2-B142-9E90-C34C7DEF1533}"/>
              </a:ext>
            </a:extLst>
          </p:cNvPr>
          <p:cNvSpPr/>
          <p:nvPr userDrawn="1"/>
        </p:nvSpPr>
        <p:spPr>
          <a:xfrm>
            <a:off x="456083" y="703428"/>
            <a:ext cx="6460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30" baseline="0" dirty="0">
                <a:solidFill>
                  <a:schemeClr val="tx2"/>
                </a:solidFill>
              </a:rPr>
              <a:t>Keep in Touch with Us</a:t>
            </a:r>
          </a:p>
        </p:txBody>
      </p:sp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DFC1548-BFDC-DC47-9E15-CF86FC234A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45" y="4411213"/>
            <a:ext cx="356140" cy="474853"/>
          </a:xfrm>
          <a:prstGeom prst="rect">
            <a:avLst/>
          </a:prstGeom>
        </p:spPr>
      </p:pic>
      <p:pic>
        <p:nvPicPr>
          <p:cNvPr id="7" name="Picture 6" descr="A drawing of a person&#10;&#10;Description automatically generated">
            <a:extLst>
              <a:ext uri="{FF2B5EF4-FFF2-40B4-BE49-F238E27FC236}">
                <a16:creationId xmlns:a16="http://schemas.microsoft.com/office/drawing/2014/main" id="{173A336B-8F42-6246-8520-6483A34954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44" y="3837135"/>
            <a:ext cx="356141" cy="46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08134"/>
      </p:ext>
    </p:extLst>
  </p:cSld>
  <p:clrMapOvr>
    <a:masterClrMapping/>
  </p:clrMapOvr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ep in Touch – St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ED151345-F5BD-DE40-8392-7AD5DA6BAFC7}"/>
              </a:ext>
            </a:extLst>
          </p:cNvPr>
          <p:cNvSpPr txBox="1">
            <a:spLocks/>
          </p:cNvSpPr>
          <p:nvPr userDrawn="1"/>
        </p:nvSpPr>
        <p:spPr>
          <a:xfrm>
            <a:off x="457200" y="2265033"/>
            <a:ext cx="985870" cy="15196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ts val="244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0" i="0" kern="1200" spc="0" baseline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200" b="0" i="0" kern="1200" spc="-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2000" b="0" i="0" kern="1200" spc="-3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800" b="0" i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796188" algn="r"/>
                <a:tab pos="964307" algn="l"/>
              </a:tabLst>
            </a:pPr>
            <a:r>
              <a:rPr lang="en-US" sz="1998" spc="-20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	Email:</a:t>
            </a:r>
          </a:p>
          <a:p>
            <a:pPr>
              <a:tabLst>
                <a:tab pos="796188" algn="r"/>
                <a:tab pos="964307" algn="l"/>
              </a:tabLst>
            </a:pPr>
            <a:r>
              <a:rPr lang="en-US" sz="1998" spc="-20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	Phone:</a:t>
            </a:r>
          </a:p>
          <a:p>
            <a:pPr>
              <a:tabLst>
                <a:tab pos="796188" algn="r"/>
                <a:tab pos="964307" algn="l"/>
              </a:tabLst>
            </a:pPr>
            <a:r>
              <a:rPr lang="en-US" sz="1998" spc="-50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	Web:</a:t>
            </a:r>
            <a:endParaRPr lang="en-US" sz="1998" spc="-20" dirty="0">
              <a:solidFill>
                <a:srgbClr val="000000"/>
              </a:solidFill>
              <a:latin typeface="+mn-lt"/>
              <a:ea typeface="Roboto Light" panose="02000000000000000000" pitchFamily="2" charset="0"/>
              <a:cs typeface="Arial Narrow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AD095-B39B-BA4F-A53A-5712904582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62624" y="4462827"/>
            <a:ext cx="4005262" cy="473695"/>
          </a:xfrm>
        </p:spPr>
        <p:txBody>
          <a:bodyPr/>
          <a:lstStyle>
            <a:lvl1pPr marL="0" marR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998" spc="-20" baseline="0" smtClean="0">
                <a:solidFill>
                  <a:srgbClr val="000000"/>
                </a:solidFill>
                <a:ea typeface="Roboto Light" panose="02000000000000000000" pitchFamily="2" charset="0"/>
                <a:cs typeface="Arial Narrow" panose="020B0604020202020204" pitchFamily="34" charset="0"/>
              </a:defRPr>
            </a:lvl1pPr>
          </a:lstStyle>
          <a:p>
            <a:pPr marL="0" marR="0" lvl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https://</a:t>
            </a:r>
            <a:r>
              <a:rPr lang="en-US" err="1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twitter.com</a:t>
            </a:r>
            <a:r>
              <a:rPr lang="en-US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/</a:t>
            </a:r>
            <a:r>
              <a:rPr lang="en-US" err="1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aarpxx</a:t>
            </a:r>
            <a:endParaRPr lang="en-US">
              <a:solidFill>
                <a:srgbClr val="000000"/>
              </a:solidFill>
              <a:latin typeface="+mn-lt"/>
              <a:ea typeface="Roboto Light" panose="02000000000000000000" pitchFamily="2" charset="0"/>
              <a:cs typeface="Arial Narrow" panose="020B0604020202020204" pitchFamily="34" charset="0"/>
            </a:endParaRPr>
          </a:p>
          <a:p>
            <a:pPr lvl="0"/>
            <a:endParaRPr lang="en-US"/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2D30D90-8742-014F-A19F-150857FEAA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8256" y="3834463"/>
            <a:ext cx="4005262" cy="473695"/>
          </a:xfrm>
        </p:spPr>
        <p:txBody>
          <a:bodyPr/>
          <a:lstStyle>
            <a:lvl1pPr marL="0" marR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998" spc="-20" baseline="0" smtClean="0">
                <a:solidFill>
                  <a:srgbClr val="000000"/>
                </a:solidFill>
                <a:ea typeface="Roboto Light" panose="02000000000000000000" pitchFamily="2" charset="0"/>
                <a:cs typeface="Arial Narrow" panose="020B0604020202020204" pitchFamily="34" charset="0"/>
              </a:defRPr>
            </a:lvl1pPr>
          </a:lstStyle>
          <a:p>
            <a:r>
              <a:rPr lang="en-US" dirty="0" err="1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www.facebook.com</a:t>
            </a:r>
            <a:r>
              <a:rPr lang="en-US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/</a:t>
            </a:r>
            <a:r>
              <a:rPr lang="en-US" dirty="0" err="1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aarpxx</a:t>
            </a:r>
            <a:endParaRPr lang="en-US" dirty="0">
              <a:solidFill>
                <a:srgbClr val="000000"/>
              </a:solidFill>
              <a:latin typeface="+mn-lt"/>
              <a:ea typeface="Roboto Light" panose="02000000000000000000" pitchFamily="2" charset="0"/>
              <a:cs typeface="Arial Narrow" panose="020B060402020202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01868363-1B4C-4441-B9A4-30914D7B26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4646" y="2309432"/>
            <a:ext cx="4005262" cy="473695"/>
          </a:xfrm>
        </p:spPr>
        <p:txBody>
          <a:bodyPr/>
          <a:lstStyle>
            <a:lvl1pPr marL="0" marR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998" spc="-20" baseline="0" smtClean="0">
                <a:solidFill>
                  <a:srgbClr val="000000"/>
                </a:solidFill>
                <a:ea typeface="Roboto Light" panose="02000000000000000000" pitchFamily="2" charset="0"/>
                <a:cs typeface="Arial Narrow" panose="020B0604020202020204" pitchFamily="34" charset="0"/>
              </a:defRPr>
            </a:lvl1pPr>
          </a:lstStyle>
          <a:p>
            <a:pPr marL="0" marR="0" lvl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998" spc="-20" err="1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name@</a:t>
            </a:r>
            <a:r>
              <a:rPr lang="en-US" sz="1998" err="1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aarpxx.org</a:t>
            </a:r>
            <a:endParaRPr lang="en-US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3DB11D24-C039-7440-8CF5-0B2CF82B85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88295" y="2715342"/>
            <a:ext cx="4005262" cy="473695"/>
          </a:xfrm>
        </p:spPr>
        <p:txBody>
          <a:bodyPr/>
          <a:lstStyle>
            <a:lvl1pPr marL="0" marR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998" spc="-20" baseline="0" smtClean="0">
                <a:solidFill>
                  <a:srgbClr val="000000"/>
                </a:solidFill>
                <a:ea typeface="Roboto Light" panose="02000000000000000000" pitchFamily="2" charset="0"/>
                <a:cs typeface="Arial Narrow" panose="020B0604020202020204" pitchFamily="34" charset="0"/>
              </a:defRPr>
            </a:lvl1pPr>
          </a:lstStyle>
          <a:p>
            <a:pPr marL="0" marR="0" lvl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err="1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xxx.xxx.xxxx</a:t>
            </a:r>
            <a:endParaRPr lang="en-US">
              <a:solidFill>
                <a:srgbClr val="000000"/>
              </a:solidFill>
              <a:latin typeface="+mn-lt"/>
              <a:ea typeface="Roboto Light" panose="02000000000000000000" pitchFamily="2" charset="0"/>
              <a:cs typeface="Arial Narrow" panose="020B0604020202020204" pitchFamily="34" charset="0"/>
            </a:endParaRPr>
          </a:p>
          <a:p>
            <a:pPr lvl="0"/>
            <a:endParaRPr lang="en-US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F3D73718-AC7E-1B4F-BD47-70D81C9D9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81946" y="3137084"/>
            <a:ext cx="4005262" cy="368376"/>
          </a:xfrm>
        </p:spPr>
        <p:txBody>
          <a:bodyPr/>
          <a:lstStyle>
            <a:lvl1pPr marL="0" marR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998" spc="-50" smtClean="0">
                <a:solidFill>
                  <a:srgbClr val="000000"/>
                </a:solidFill>
                <a:ea typeface="Roboto Light" panose="02000000000000000000" pitchFamily="2" charset="0"/>
                <a:cs typeface="Arial Narrow" panose="020B0604020202020204" pitchFamily="34" charset="0"/>
              </a:defRPr>
            </a:lvl1pPr>
          </a:lstStyle>
          <a:p>
            <a:pPr marL="0" marR="0" lvl="0" indent="0" algn="l" defTabSz="685166" rtl="0" eaLnBrk="1" fontAlgn="auto" latinLnBrk="0" hangingPunct="1">
              <a:lnSpc>
                <a:spcPct val="90000"/>
              </a:lnSpc>
              <a:spcBef>
                <a:spcPts val="7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998" spc="-50" dirty="0" err="1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aarp.org</a:t>
            </a:r>
            <a:r>
              <a:rPr lang="en-US" sz="1998" spc="-50" dirty="0">
                <a:solidFill>
                  <a:srgbClr val="000000"/>
                </a:solidFill>
                <a:latin typeface="+mn-lt"/>
                <a:ea typeface="Roboto Light" panose="02000000000000000000" pitchFamily="2" charset="0"/>
                <a:cs typeface="Arial Narrow" panose="020B0604020202020204" pitchFamily="34" charset="0"/>
              </a:rPr>
              <a:t>/xx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AB592A-3FC2-B142-9E90-C34C7DEF1533}"/>
              </a:ext>
            </a:extLst>
          </p:cNvPr>
          <p:cNvSpPr/>
          <p:nvPr userDrawn="1"/>
        </p:nvSpPr>
        <p:spPr>
          <a:xfrm>
            <a:off x="456083" y="703428"/>
            <a:ext cx="6460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pc="-30" baseline="0" dirty="0">
                <a:solidFill>
                  <a:schemeClr val="tx2"/>
                </a:solidFill>
              </a:rPr>
              <a:t>Keep in Touch with Us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D1AC340-B887-304A-AAEC-EEA7EB42EB2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4978" y="5634987"/>
            <a:ext cx="1381125" cy="93556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AARP State Logo</a:t>
            </a:r>
          </a:p>
        </p:txBody>
      </p:sp>
      <p:pic>
        <p:nvPicPr>
          <p:cNvPr id="15" name="Picture 1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1E42DBE0-9309-9B41-80AB-BC5A74D8EE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45" y="4411213"/>
            <a:ext cx="356140" cy="474853"/>
          </a:xfrm>
          <a:prstGeom prst="rect">
            <a:avLst/>
          </a:prstGeom>
        </p:spPr>
      </p:pic>
      <p:pic>
        <p:nvPicPr>
          <p:cNvPr id="16" name="Picture 15" descr="A drawing of a person&#10;&#10;Description automatically generated">
            <a:extLst>
              <a:ext uri="{FF2B5EF4-FFF2-40B4-BE49-F238E27FC236}">
                <a16:creationId xmlns:a16="http://schemas.microsoft.com/office/drawing/2014/main" id="{21DEBA30-513B-4046-8B55-E4431F969D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344" y="3837135"/>
            <a:ext cx="356141" cy="46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33324"/>
      </p:ext>
    </p:extLst>
  </p:cSld>
  <p:clrMapOvr>
    <a:masterClrMapping/>
  </p:clrMapOvr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Logo &amp; Pg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7F3BF294-44D6-E043-9390-9E8442799749}"/>
              </a:ext>
            </a:extLst>
          </p:cNvPr>
          <p:cNvSpPr txBox="1">
            <a:spLocks/>
          </p:cNvSpPr>
          <p:nvPr userDrawn="1"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3A93E5-5B8A-534B-933D-F536683632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6320068"/>
            <a:ext cx="1323025" cy="3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034738"/>
      </p:ext>
    </p:extLst>
  </p:cSld>
  <p:clrMapOvr>
    <a:masterClrMapping/>
  </p:clrMapOvr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ogo No Pg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3A93E5-5B8A-534B-933D-F536683632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6320068"/>
            <a:ext cx="1323025" cy="3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93016"/>
      </p:ext>
    </p:extLst>
  </p:cSld>
  <p:clrMapOvr>
    <a:masterClrMapping/>
  </p:clrMapOvr>
  <p:hf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State Logo + Pg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7">
            <a:extLst>
              <a:ext uri="{FF2B5EF4-FFF2-40B4-BE49-F238E27FC236}">
                <a16:creationId xmlns:a16="http://schemas.microsoft.com/office/drawing/2014/main" id="{7F3BF294-44D6-E043-9390-9E8442799749}"/>
              </a:ext>
            </a:extLst>
          </p:cNvPr>
          <p:cNvSpPr txBox="1">
            <a:spLocks/>
          </p:cNvSpPr>
          <p:nvPr userDrawn="1"/>
        </p:nvSpPr>
        <p:spPr>
          <a:xfrm>
            <a:off x="6705600" y="63200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indent="0" algn="r" defTabSz="457200" rtl="0" eaLnBrk="1" latinLnBrk="0" hangingPunct="1">
              <a:buFont typeface="Arial"/>
              <a:buNone/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228EE48-FF1E-A440-BFD0-EB736DD00FF4}" type="slidenum">
              <a:rPr lang="en-US" sz="900" smtClean="0">
                <a:solidFill>
                  <a:srgbClr val="EC1300"/>
                </a:solidFill>
              </a:rPr>
              <a:pPr/>
              <a:t>‹#›</a:t>
            </a:fld>
            <a:endParaRPr lang="en-US" sz="900" dirty="0">
              <a:solidFill>
                <a:srgbClr val="EC1300"/>
              </a:solidFill>
            </a:endParaRP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32E9C29-0781-964C-876D-5A8D5FDAE19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4893" y="5567066"/>
            <a:ext cx="1381125" cy="935567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en-US" dirty="0"/>
              <a:t>Insert AARP State Logo</a:t>
            </a:r>
          </a:p>
        </p:txBody>
      </p:sp>
    </p:spTree>
    <p:extLst>
      <p:ext uri="{BB962C8B-B14F-4D97-AF65-F5344CB8AC3E}">
        <p14:creationId xmlns:p14="http://schemas.microsoft.com/office/powerpoint/2010/main" val="1431726756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l Blank –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210587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420283"/>
            <a:ext cx="38862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90800"/>
            <a:ext cx="32004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536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20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006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937934"/>
            <a:ext cx="38862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937809"/>
            <a:ext cx="38862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0625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1066800"/>
            <a:ext cx="20193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0282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23409"/>
            <a:ext cx="2020094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449917"/>
            <a:ext cx="2020094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1023409"/>
            <a:ext cx="2020888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449917"/>
            <a:ext cx="2020888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857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9080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71284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033"/>
            <a:ext cx="1504157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5" y="182034"/>
            <a:ext cx="2555875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6734"/>
            <a:ext cx="1504157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332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3200400"/>
            <a:ext cx="27432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408517"/>
            <a:ext cx="27432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3578225"/>
            <a:ext cx="27432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450"/>
            </a:lvl4pPr>
            <a:lvl5pPr marL="914400" indent="0">
              <a:buNone/>
              <a:defRPr sz="450"/>
            </a:lvl5pPr>
            <a:lvl6pPr marL="1143000" indent="0">
              <a:buNone/>
              <a:defRPr sz="450"/>
            </a:lvl6pPr>
            <a:lvl7pPr marL="1371600" indent="0">
              <a:buNone/>
              <a:defRPr sz="450"/>
            </a:lvl7pPr>
            <a:lvl8pPr marL="1600200" indent="0">
              <a:buNone/>
              <a:defRPr sz="450"/>
            </a:lvl8pPr>
            <a:lvl9pPr marL="1828800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588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1258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83092"/>
            <a:ext cx="10287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83092"/>
            <a:ext cx="30099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2023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9E28D-CC0D-43FD-8C8D-EE3867395A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B04D6-C416-4A58-B438-CA5C83C7B4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87CC6-DF18-45DF-B3F9-406E0541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0CD5-920E-4D04-A134-6C4DA8C482B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347A2-A62D-43DD-A49C-B52079C95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17711-54B2-43E2-9E65-8B7F070C1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1A3B-62F5-4AF7-9F4F-F9DBB3694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466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1C14C-A143-42F5-B247-D0E80013100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0461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F0D06-2C86-4551-BC05-424506041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57F2F-DE1C-4AC7-9D2F-6C4EED179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C71CC-F42C-4C08-B5C9-C4507A787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0CD5-920E-4D04-A134-6C4DA8C482B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270AA-93CC-4EF5-B859-DF31FF64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F4C87-F417-475B-9FE1-7ABFE0D56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1A3B-62F5-4AF7-9F4F-F9DBB3694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6981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196F5-66CC-498D-9ECF-7DA8F0A05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78467-26B4-450E-9C60-E6587CE6A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B2D31-8372-4B55-8B75-72A7E797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0CD5-920E-4D04-A134-6C4DA8C482B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28EE3-863E-4F94-B5F7-2445C6C4F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0065A-E258-4CC2-9A7E-FBAF6D24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1A3B-62F5-4AF7-9F4F-F9DBB3694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6455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B66C3-AFFE-451D-9C5B-DDE18EAC6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512F6-9929-4F87-834D-D803FC474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CFD1FD-18F9-482D-A408-65F4B60CF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A46E9-F398-4B66-931F-F4265671F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0CD5-920E-4D04-A134-6C4DA8C482B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86048F-4FE5-481B-852E-5B1131C8E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3E5F3-E1A4-4379-BFA6-5BF4452E2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1A3B-62F5-4AF7-9F4F-F9DBB3694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46088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47ECF-0118-4E70-904C-9AF63B5BA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13256-C84A-49AF-BC71-BC9060E00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483FD-E879-419A-8703-39A6B0C91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1D41D9-12F5-4839-8DF8-3A4F9A732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212036-C509-405C-8BAE-0B421701F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D4CD4-C44E-4F39-9952-9CC4B5967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0CD5-920E-4D04-A134-6C4DA8C482B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92A6E5-FE35-439F-9096-4614C4F7E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7E8B-17CE-41AC-B68B-C0E9D80C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1A3B-62F5-4AF7-9F4F-F9DBB3694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44910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27884-22D0-4993-AFD1-AEA10D0F3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6F6C2F-771B-4F1E-AE07-3CE84985E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0CD5-920E-4D04-A134-6C4DA8C482B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223A52-919D-42E8-9BBC-6FB37B0AD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193D7-4111-4674-BD34-CCFB69A63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1A3B-62F5-4AF7-9F4F-F9DBB3694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69389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E0CFAE-A90B-4287-AA8F-95C9FBB05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0CD5-920E-4D04-A134-6C4DA8C482B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C33391-4A5C-4A95-866B-EFCEB1155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C4E330-A438-4D78-BCCB-1BC64DFF8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1A3B-62F5-4AF7-9F4F-F9DBB3694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139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0E678-68DC-42BD-9E83-7FC46B46F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0D5E9-7DCB-4D8D-8934-A4CAC0A73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2BA34-ACD0-46D3-B3C3-20F6F5B53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C7756-9082-4D3C-AA60-331CCC022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0CD5-920E-4D04-A134-6C4DA8C482B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E2929B-6376-4510-B27B-BC470C659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3C9CF-5F7F-402E-99A0-8923FDF6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1A3B-62F5-4AF7-9F4F-F9DBB3694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3889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A747C-8D09-4CF7-89FC-A45A1027D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D32527-D188-4B53-B532-B64114F1E8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43D7B-4908-4BAC-A501-C9C427DD1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F10A4-337B-4157-808D-3756B6B60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0CD5-920E-4D04-A134-6C4DA8C482B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E9183-6E94-4EAE-9EC1-B1C6CA803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6A72FC-367E-4E43-B307-C8AB71153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1A3B-62F5-4AF7-9F4F-F9DBB3694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7849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F36F0-50B1-4BEB-8D29-E29540EFF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72CF9D-5EF7-4D30-8B60-8A944ABCF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C53E2-3EBC-4BB8-B778-4969D15CC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0CD5-920E-4D04-A134-6C4DA8C482B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88959-814B-4EDB-A8F6-2FB1931B9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06C3B-4D11-4E55-A3DA-3418A0174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1A3B-62F5-4AF7-9F4F-F9DBB3694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2796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A9F772-B3C3-4B81-AA55-91D70F0913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4397EE-8757-4126-9E35-FD5EE9B641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2F21D-C795-4CB8-B40B-955A366F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10CD5-920E-4D04-A134-6C4DA8C482B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A6376-DD2D-4C53-B3A8-10B5EE28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3E79D-463E-4A27-ADE0-78EED63F9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A1A3B-62F5-4AF7-9F4F-F9DBB3694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07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37" Type="http://schemas.openxmlformats.org/officeDocument/2006/relationships/slideLayout" Target="../slideLayouts/slideLayout54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slideLayout" Target="../slideLayouts/slideLayout75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theme" Target="../theme/theme4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14.pn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7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7" r:id="rId4"/>
    <p:sldLayoutId id="2147483673" r:id="rId5"/>
    <p:sldLayoutId id="2147483674" r:id="rId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2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bg2"/>
        </a:buClr>
        <a:buFont typeface="Arial" pitchFamily="34" charset="0"/>
        <a:buChar char="–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1C14C-A143-42F5-B247-D0E800131009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0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1" y="6351820"/>
            <a:ext cx="589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153400" y="6356352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 typeface="Arial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8EE48-FF1E-A440-BFD0-EB736DD00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88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  <p:sldLayoutId id="2147483875" r:id="rId19"/>
    <p:sldLayoutId id="2147483876" r:id="rId20"/>
    <p:sldLayoutId id="2147483877" r:id="rId21"/>
    <p:sldLayoutId id="2147483878" r:id="rId22"/>
    <p:sldLayoutId id="2147483879" r:id="rId23"/>
    <p:sldLayoutId id="2147483880" r:id="rId24"/>
    <p:sldLayoutId id="2147483881" r:id="rId25"/>
    <p:sldLayoutId id="2147483882" r:id="rId26"/>
    <p:sldLayoutId id="2147483883" r:id="rId27"/>
    <p:sldLayoutId id="2147483884" r:id="rId28"/>
    <p:sldLayoutId id="2147483885" r:id="rId29"/>
    <p:sldLayoutId id="2147483886" r:id="rId30"/>
    <p:sldLayoutId id="2147483887" r:id="rId31"/>
    <p:sldLayoutId id="2147483888" r:id="rId32"/>
    <p:sldLayoutId id="2147483889" r:id="rId33"/>
    <p:sldLayoutId id="2147483890" r:id="rId34"/>
    <p:sldLayoutId id="2147483891" r:id="rId35"/>
    <p:sldLayoutId id="2147483892" r:id="rId36"/>
    <p:sldLayoutId id="2147483893" r:id="rId37"/>
  </p:sldLayoutIdLst>
  <p:txStyles>
    <p:titleStyle>
      <a:lvl1pPr algn="l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457189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914378" indent="-457189" algn="l" defTabSz="457189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1" y="6351820"/>
            <a:ext cx="589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153400" y="6356352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indent="0" algn="r">
              <a:buFont typeface="Arial"/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8EE48-FF1E-A440-BFD0-EB736DD00F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12" r:id="rId18"/>
    <p:sldLayoutId id="2147483913" r:id="rId19"/>
    <p:sldLayoutId id="2147483914" r:id="rId20"/>
    <p:sldLayoutId id="2147483915" r:id="rId21"/>
    <p:sldLayoutId id="2147483916" r:id="rId22"/>
    <p:sldLayoutId id="2147483917" r:id="rId23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742931" indent="-285743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1142972" indent="-228594" algn="l" defTabSz="45718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600160" indent="-228594" algn="l" defTabSz="45718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2057348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83092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066800"/>
            <a:ext cx="41148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4237567"/>
            <a:ext cx="1447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4237567"/>
            <a:ext cx="10668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4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5773FA-64C2-40E9-BD74-CDFA17FA8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74991E-C135-4AE4-923A-B21FB9118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027CAF-57F8-4FCE-9B30-BED389EDDE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E10CD5-920E-4D04-A134-6C4DA8C482B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C5D0A-9A59-4D29-A87A-E44ACE5D3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A3C80-D2A1-4348-A0BC-C46BFD17A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A1A3B-62F5-4AF7-9F4F-F9DBB36947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1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05833"/>
            <a:ext cx="9144000" cy="6963833"/>
            <a:chOff x="0" y="-105833"/>
            <a:chExt cx="12192000" cy="6963833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667372" y="-105833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5"/>
            <p:cNvSpPr/>
            <p:nvPr/>
          </p:nvSpPr>
          <p:spPr>
            <a:xfrm>
              <a:off x="9935303" y="0"/>
              <a:ext cx="2155857" cy="67521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9935303" y="3048000"/>
              <a:ext cx="225669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938479" y="-8467"/>
              <a:ext cx="225034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384" y="5458649"/>
            <a:ext cx="731099" cy="116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91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  <p:sldLayoutId id="2147483957" r:id="rId12"/>
    <p:sldLayoutId id="2147483958" r:id="rId13"/>
    <p:sldLayoutId id="2147483959" r:id="rId14"/>
    <p:sldLayoutId id="2147483960" r:id="rId15"/>
    <p:sldLayoutId id="2147483961" r:id="rId16"/>
    <p:sldLayoutId id="2147483962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80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  <p:sldLayoutId id="2147483976" r:id="rId13"/>
    <p:sldLayoutId id="2147483977" r:id="rId14"/>
    <p:sldLayoutId id="2147483978" r:id="rId15"/>
    <p:sldLayoutId id="2147483979" r:id="rId16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015DD-8CC2-420C-9336-39D13F83072B}" type="datetimeFigureOut">
              <a:rPr lang="en-US" smtClean="0"/>
              <a:t>9/14/2023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16A99-8961-4A1C-8902-54BBD3F841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1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nualcreditreport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yourcornerkansas.org/" TargetMode="External"/><Relationship Id="rId2" Type="http://schemas.openxmlformats.org/officeDocument/2006/relationships/hyperlink" Target="mailto:cprotect@ag.ks.gov" TargetMode="External"/><Relationship Id="rId1" Type="http://schemas.openxmlformats.org/officeDocument/2006/relationships/slideLayout" Target="../slideLayouts/slideLayout105.xml"/><Relationship Id="rId4" Type="http://schemas.openxmlformats.org/officeDocument/2006/relationships/hyperlink" Target="https://ag.ks.gov/complaint-center/consumer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1.xml"/><Relationship Id="rId4" Type="http://schemas.openxmlformats.org/officeDocument/2006/relationships/image" Target="../media/image4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52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rp.org/VetsFraudCenter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c.gov/consumeralert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tc.gov/bulkorder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umer.ftc.gov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youtube.com/FTCVideos" TargetMode="External"/><Relationship Id="rId5" Type="http://schemas.openxmlformats.org/officeDocument/2006/relationships/hyperlink" Target="http://www.ftc.gov/PassItOn" TargetMode="External"/><Relationship Id="rId4" Type="http://schemas.openxmlformats.org/officeDocument/2006/relationships/hyperlink" Target="http://www.consumer.gov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drill@ftc.gov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nmastrocinque@ftc.gov" TargetMode="External"/><Relationship Id="rId4" Type="http://schemas.openxmlformats.org/officeDocument/2006/relationships/hyperlink" Target="http://www.ftc.gov/enforcement/consumer-sentinel-network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mailto:everycommunity@ftc.gov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590826"/>
            <a:ext cx="7696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rgbClr val="1999CE"/>
                </a:solidFill>
                <a:cs typeface="Arial" panose="020B0604020202020204" pitchFamily="34" charset="0"/>
              </a:rPr>
              <a:t>Fighting Consumer Fraud &amp; </a:t>
            </a:r>
          </a:p>
          <a:p>
            <a:pPr algn="ctr"/>
            <a:r>
              <a:rPr lang="en-US" sz="3400" b="1" dirty="0">
                <a:solidFill>
                  <a:srgbClr val="1999CE"/>
                </a:solidFill>
                <a:cs typeface="Arial" panose="020B0604020202020204" pitchFamily="34" charset="0"/>
              </a:rPr>
              <a:t>Identity Theft in Kansas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4724400"/>
            <a:ext cx="670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>
              <a:solidFill>
                <a:srgbClr val="016699"/>
              </a:solidFill>
            </a:endParaRPr>
          </a:p>
          <a:p>
            <a:pPr algn="ctr"/>
            <a:endParaRPr lang="en-US" sz="2400" b="1" dirty="0">
              <a:solidFill>
                <a:srgbClr val="016699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2030" y="803514"/>
            <a:ext cx="56388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16699"/>
                </a:solidFill>
              </a:rPr>
              <a:t>Federal Trade Commission Webinar</a:t>
            </a:r>
          </a:p>
        </p:txBody>
      </p:sp>
      <p:pic>
        <p:nvPicPr>
          <p:cNvPr id="1026" name="Picture 2" descr="K:\BCP\1152DCBE\Graphics\FTCSeals\Transp PNGs\FTCSeal_Color_ Tran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63" y="457200"/>
            <a:ext cx="976409" cy="98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3971806"/>
            <a:ext cx="502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16699"/>
                </a:solidFill>
              </a:rPr>
              <a:t>September 21, 2023</a:t>
            </a:r>
          </a:p>
        </p:txBody>
      </p:sp>
    </p:spTree>
    <p:extLst>
      <p:ext uri="{BB962C8B-B14F-4D97-AF65-F5344CB8AC3E}">
        <p14:creationId xmlns:p14="http://schemas.microsoft.com/office/powerpoint/2010/main" val="2442612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n-lt"/>
              </a:rPr>
              <a:t>Government Impersonator Scams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75" y="3713948"/>
            <a:ext cx="4019224" cy="2120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599" y="3589623"/>
            <a:ext cx="3982489" cy="2506377"/>
          </a:xfrm>
          <a:prstGeom prst="rect">
            <a:avLst/>
          </a:prstGeom>
        </p:spPr>
      </p:pic>
      <p:pic>
        <p:nvPicPr>
          <p:cNvPr id="7" name="slide2" descr="Infographic">
            <a:extLst>
              <a:ext uri="{FF2B5EF4-FFF2-40B4-BE49-F238E27FC236}">
                <a16:creationId xmlns:a16="http://schemas.microsoft.com/office/drawing/2014/main" id="{F3A1A4BA-3296-4562-8FBC-6A24202737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" t="48216" r="216" b="36969"/>
          <a:stretch/>
        </p:blipFill>
        <p:spPr>
          <a:xfrm>
            <a:off x="380999" y="1147447"/>
            <a:ext cx="8439671" cy="212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89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j-lt"/>
              </a:rPr>
              <a:t>Government Impersonator Scams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848600" cy="42672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Government agencies don’t call people out of the blue with threats or promises of 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 not trust caller 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 with the real agency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Only scammers demand payment by gift card, wire transfer, cryptocurrency, or payment app</a:t>
            </a:r>
          </a:p>
          <a:p>
            <a:pPr marL="0" indent="0">
              <a:buNone/>
            </a:pPr>
            <a:endParaRPr lang="en-US" sz="2400" dirty="0">
              <a:latin typeface="+mj-lt"/>
            </a:endParaRPr>
          </a:p>
          <a:p>
            <a:pPr marL="0" indent="0" algn="ctr">
              <a:buNone/>
            </a:pPr>
            <a:r>
              <a:rPr lang="en-US" dirty="0"/>
              <a:t>ftc.gov/imposters</a:t>
            </a:r>
          </a:p>
          <a:p>
            <a:pPr marL="0" indent="0">
              <a:buNone/>
            </a:pPr>
            <a:endParaRPr lang="en-US" sz="2400" dirty="0">
              <a:latin typeface="+mn-lt"/>
            </a:endParaRP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4370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657600"/>
            <a:ext cx="4355647" cy="2514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4247" y="3690026"/>
            <a:ext cx="4287027" cy="2514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5816" y="533401"/>
            <a:ext cx="4623491" cy="2743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85800" y="1888837"/>
            <a:ext cx="2901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ftc.gov/imposters</a:t>
            </a:r>
          </a:p>
        </p:txBody>
      </p:sp>
    </p:spTree>
    <p:extLst>
      <p:ext uri="{BB962C8B-B14F-4D97-AF65-F5344CB8AC3E}">
        <p14:creationId xmlns:p14="http://schemas.microsoft.com/office/powerpoint/2010/main" val="3281330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j-lt"/>
              </a:rPr>
              <a:t>Business Impersonator Scams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013691"/>
            <a:ext cx="7848600" cy="4267200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br>
              <a:rPr lang="en-US" i="0" dirty="0">
                <a:solidFill>
                  <a:srgbClr val="1B1B1B"/>
                </a:solidFill>
                <a:effectLst/>
              </a:rPr>
            </a:br>
            <a:endParaRPr lang="en-US" i="0" dirty="0">
              <a:solidFill>
                <a:srgbClr val="1B1B1B"/>
              </a:solidFill>
              <a:effectLst/>
            </a:endParaRPr>
          </a:p>
          <a:p>
            <a:pPr marL="0" indent="0" algn="l">
              <a:buNone/>
            </a:pPr>
            <a:r>
              <a:rPr lang="en-US" sz="2400" b="1" dirty="0">
                <a:ea typeface="Times New Roman" panose="02020603050405020304" pitchFamily="18" charset="0"/>
              </a:rPr>
              <a:t>If you got an unexpected call, text, message:</a:t>
            </a:r>
          </a:p>
          <a:p>
            <a:pPr marL="0" indent="0" algn="l">
              <a:buNone/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ea typeface="Times New Roman" panose="02020603050405020304" pitchFamily="18" charset="0"/>
              </a:rPr>
              <a:t>Don’t call a phone number they gave you. </a:t>
            </a:r>
            <a:br>
              <a:rPr lang="en-US" sz="2400" dirty="0">
                <a:effectLst/>
                <a:ea typeface="Times New Roman" panose="02020603050405020304" pitchFamily="18" charset="0"/>
              </a:rPr>
            </a:br>
            <a:endParaRPr lang="en-US" sz="2400" dirty="0">
              <a:effectLst/>
              <a:ea typeface="Times New Roman" panose="02020603050405020304" pitchFamily="18" charset="0"/>
            </a:endParaRPr>
          </a:p>
          <a:p>
            <a:r>
              <a:rPr lang="en-US" sz="2400" dirty="0">
                <a:effectLst/>
                <a:ea typeface="Times New Roman" panose="02020603050405020304" pitchFamily="18" charset="0"/>
              </a:rPr>
              <a:t>Don’t click on any links.</a:t>
            </a:r>
            <a:br>
              <a:rPr lang="en-US" sz="2400" i="0" dirty="0">
                <a:solidFill>
                  <a:srgbClr val="1B1B1B"/>
                </a:solidFill>
                <a:effectLst/>
              </a:rPr>
            </a:br>
            <a:r>
              <a:rPr lang="en-US" sz="2400" i="0" dirty="0">
                <a:solidFill>
                  <a:srgbClr val="1B1B1B"/>
                </a:solidFill>
                <a:effectLst/>
              </a:rPr>
              <a:t> </a:t>
            </a:r>
            <a:endParaRPr lang="en-US" sz="2400" dirty="0">
              <a:solidFill>
                <a:srgbClr val="1B1B1B"/>
              </a:solidFill>
            </a:endParaRPr>
          </a:p>
          <a:p>
            <a:r>
              <a:rPr lang="en-US" sz="2400" dirty="0">
                <a:ea typeface="Times New Roman" panose="02020603050405020304" pitchFamily="18" charset="0"/>
              </a:rPr>
              <a:t>Don’t give remote computer access. </a:t>
            </a:r>
            <a:br>
              <a:rPr lang="en-US" sz="2400" dirty="0">
                <a:ea typeface="Times New Roman" panose="02020603050405020304" pitchFamily="18" charset="0"/>
              </a:rPr>
            </a:br>
            <a:endParaRPr lang="en-US" sz="2400" dirty="0"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effectLst/>
                <a:ea typeface="Times New Roman" panose="02020603050405020304" pitchFamily="18" charset="0"/>
              </a:rPr>
              <a:t>REMEMBER: Only scammers demand payment by gift card, wire transfer, cryptocurrency or a payment app. </a:t>
            </a:r>
            <a:br>
              <a:rPr lang="en-US" sz="2400" i="0" dirty="0">
                <a:solidFill>
                  <a:srgbClr val="1B1B1B"/>
                </a:solidFill>
                <a:effectLst/>
              </a:rPr>
            </a:br>
            <a:endParaRPr lang="en-US" sz="2400" i="0" dirty="0">
              <a:solidFill>
                <a:srgbClr val="1B1B1B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sz="3000" dirty="0">
              <a:latin typeface="+mn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422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2BA87C-47E9-4BEC-A194-CB41D3742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762000"/>
            <a:ext cx="8001000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434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F1667E-5DDA-463B-961F-E1864BB4E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685800"/>
            <a:ext cx="8001000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564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8BA97B1-3606-37FF-978C-34647A3A09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762000"/>
            <a:ext cx="8001000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310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7543800" cy="3429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Someone uses your personal information to: 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200" dirty="0"/>
              <a:t>Open accounts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200" dirty="0"/>
              <a:t>File taxes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3200" dirty="0"/>
              <a:t>Buy things</a:t>
            </a:r>
          </a:p>
          <a:p>
            <a:endParaRPr lang="en-US" dirty="0"/>
          </a:p>
        </p:txBody>
      </p:sp>
      <p:pic>
        <p:nvPicPr>
          <p:cNvPr id="1028" name="Picture 4" descr="https://www.consumer.ftc.gov/sites/www.consumer.ftc.gov/files/styles/one-stop-header/public/one-stops/banner/feature-0014-identity-theft_1.png?itok=cRfAvE5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32" y="609626"/>
            <a:ext cx="64770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95600"/>
            <a:ext cx="15240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036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386262" y="646049"/>
            <a:ext cx="0" cy="4992777"/>
          </a:xfrm>
          <a:prstGeom prst="line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417754"/>
            <a:ext cx="37338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CB16E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CB16E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CB16E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CB16E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CB16E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Aft>
                <a:spcPct val="0"/>
              </a:spcAft>
              <a:buFont typeface="Arial" pitchFamily="34" charset="0"/>
              <a:buNone/>
            </a:pPr>
            <a:r>
              <a:rPr lang="en-US" sz="2800" b="1" dirty="0">
                <a:solidFill>
                  <a:srgbClr val="DB834D"/>
                </a:solidFill>
              </a:rPr>
              <a:t>Examples of Misuse</a:t>
            </a:r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5114925" y="417780"/>
            <a:ext cx="3276600" cy="4565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CCB16E"/>
              </a:buClr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CCB16E"/>
              </a:buClr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CCB16E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CCB16E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CCB16E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Aft>
                <a:spcPct val="0"/>
              </a:spcAft>
              <a:buFont typeface="Arial" pitchFamily="34" charset="0"/>
              <a:buNone/>
            </a:pPr>
            <a:r>
              <a:rPr lang="en-US" sz="2800" b="1" dirty="0">
                <a:solidFill>
                  <a:srgbClr val="DB834D"/>
                </a:solidFill>
              </a:rPr>
              <a:t>Impact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088702" y="1177831"/>
            <a:ext cx="4055298" cy="4451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Denial of credit/loans</a:t>
            </a:r>
          </a:p>
          <a:p>
            <a:pPr fontAlgn="base"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Denial of public benefits</a:t>
            </a:r>
          </a:p>
          <a:p>
            <a:pPr fontAlgn="base"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Denial of medical care</a:t>
            </a:r>
          </a:p>
          <a:p>
            <a:pPr fontAlgn="base"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Denial/loss of employment</a:t>
            </a:r>
          </a:p>
          <a:p>
            <a:pPr fontAlgn="base"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Harassment by debt collectors</a:t>
            </a:r>
          </a:p>
          <a:p>
            <a:pPr fontAlgn="base"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issues/arrest</a:t>
            </a:r>
          </a:p>
          <a:p>
            <a:pPr fontAlgn="base"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Stress/anxiety</a:t>
            </a:r>
          </a:p>
          <a:p>
            <a:pPr fontAlgn="base"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Recovery time/expense</a:t>
            </a:r>
          </a:p>
          <a:p>
            <a:pPr fontAlgn="base"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ct val="0"/>
              </a:spcAft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jskretch\Desktop\misuse-ic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57" y="4099052"/>
            <a:ext cx="309966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jskretch\Desktop\impact-ic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115" y="5286783"/>
            <a:ext cx="3709987" cy="109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68968" y="1143026"/>
            <a:ext cx="3608865" cy="32908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Credit Cards</a:t>
            </a:r>
          </a:p>
          <a:p>
            <a:pPr fontAlgn="base"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Utility Accounts</a:t>
            </a:r>
          </a:p>
          <a:p>
            <a:pPr fontAlgn="base"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for a Tax Refund</a:t>
            </a:r>
          </a:p>
          <a:p>
            <a:pPr fontAlgn="base"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a Loan</a:t>
            </a:r>
          </a:p>
          <a:p>
            <a:pPr fontAlgn="base"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 for Employment</a:t>
            </a:r>
          </a:p>
          <a:p>
            <a:pPr fontAlgn="base"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Medical Care</a:t>
            </a:r>
          </a:p>
        </p:txBody>
      </p:sp>
      <p:pic>
        <p:nvPicPr>
          <p:cNvPr id="5122" name="Picture 2" descr="C:\Users\jskretch\Desktop\arro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2" y="1873505"/>
            <a:ext cx="14573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003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j-lt"/>
              </a:rPr>
              <a:t>Reduce the Risk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3886200"/>
          </a:xfrm>
        </p:spPr>
        <p:txBody>
          <a:bodyPr>
            <a:normAutofit/>
          </a:bodyPr>
          <a:lstStyle/>
          <a:p>
            <a:r>
              <a:rPr lang="en-US" sz="3000" dirty="0">
                <a:latin typeface="+mn-lt"/>
              </a:rPr>
              <a:t>Review mail, especially financial statements</a:t>
            </a:r>
          </a:p>
          <a:p>
            <a:r>
              <a:rPr lang="en-US" sz="3000" dirty="0">
                <a:latin typeface="+mn-lt"/>
              </a:rPr>
              <a:t>Check credit report every year:</a:t>
            </a:r>
          </a:p>
          <a:p>
            <a:pPr lvl="1"/>
            <a:r>
              <a:rPr lang="en-US" sz="3000" dirty="0">
                <a:latin typeface="+mn-lt"/>
              </a:rPr>
              <a:t>Free report from </a:t>
            </a:r>
            <a:r>
              <a:rPr lang="en-US" sz="3000" dirty="0">
                <a:latin typeface="+mn-lt"/>
                <a:hlinkClick r:id="rId3"/>
              </a:rPr>
              <a:t>AnnualCreditReport.com</a:t>
            </a:r>
            <a:r>
              <a:rPr lang="en-US" sz="3000" dirty="0">
                <a:latin typeface="+mn-lt"/>
              </a:rPr>
              <a:t> </a:t>
            </a:r>
          </a:p>
          <a:p>
            <a:r>
              <a:rPr lang="en-US" sz="3000" dirty="0">
                <a:latin typeface="+mn-lt"/>
              </a:rPr>
              <a:t>Protect Social Security and Medicare numbers</a:t>
            </a:r>
          </a:p>
          <a:p>
            <a:r>
              <a:rPr lang="en-US" sz="3000" dirty="0">
                <a:latin typeface="+mn-lt"/>
              </a:rPr>
              <a:t>Store documents securely and shred before discarding</a:t>
            </a:r>
          </a:p>
          <a:p>
            <a:r>
              <a:rPr lang="en-US" sz="3000" dirty="0">
                <a:latin typeface="+mn-lt"/>
              </a:rPr>
              <a:t>File taxes early</a:t>
            </a:r>
          </a:p>
          <a:p>
            <a:endParaRPr lang="en-US" sz="32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091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5240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Welcome!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990600"/>
            <a:ext cx="8610600" cy="4073236"/>
          </a:xfrm>
        </p:spPr>
        <p:txBody>
          <a:bodyPr>
            <a:noAutofit/>
          </a:bodyPr>
          <a:lstStyle/>
          <a:p>
            <a:pPr algn="l"/>
            <a:r>
              <a:rPr lang="en-US" b="1" dirty="0"/>
              <a:t>Presenters:</a:t>
            </a:r>
          </a:p>
          <a:p>
            <a:pPr algn="l"/>
            <a:endParaRPr lang="en-US" b="1" dirty="0"/>
          </a:p>
          <a:p>
            <a:pPr algn="l">
              <a:spcBef>
                <a:spcPts val="0"/>
              </a:spcBef>
            </a:pPr>
            <a:endParaRPr lang="en-US" sz="2400" b="1" dirty="0">
              <a:solidFill>
                <a:schemeClr val="tx1"/>
              </a:solidFill>
              <a:latin typeface="+mj-lt"/>
            </a:endParaRPr>
          </a:p>
          <a:p>
            <a:pPr algn="l">
              <a:spcBef>
                <a:spcPts val="0"/>
              </a:spcBef>
            </a:pPr>
            <a:endParaRPr lang="en-US" sz="2400" b="1" dirty="0">
              <a:solidFill>
                <a:schemeClr val="tx1"/>
              </a:solidFill>
              <a:latin typeface="+mj-lt"/>
            </a:endParaRPr>
          </a:p>
          <a:p>
            <a:pPr algn="l">
              <a:spcBef>
                <a:spcPts val="0"/>
              </a:spcBef>
            </a:pPr>
            <a:endParaRPr lang="en-US" sz="2400" b="1" dirty="0">
              <a:solidFill>
                <a:schemeClr val="tx1"/>
              </a:solidFill>
              <a:latin typeface="+mj-lt"/>
            </a:endParaRPr>
          </a:p>
          <a:p>
            <a:pPr algn="l">
              <a:spcBef>
                <a:spcPts val="0"/>
              </a:spcBef>
            </a:pPr>
            <a:endParaRPr lang="en-US" sz="2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47C882-A492-420E-A199-3E99EE2EA2FC}"/>
              </a:ext>
            </a:extLst>
          </p:cNvPr>
          <p:cNvSpPr/>
          <p:nvPr/>
        </p:nvSpPr>
        <p:spPr>
          <a:xfrm>
            <a:off x="251178" y="1524000"/>
            <a:ext cx="8641644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1999CE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Joannie Wei,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FTC, Midwest Regional Office</a:t>
            </a:r>
          </a:p>
          <a:p>
            <a:pPr marL="342900" indent="-342900">
              <a:buClr>
                <a:srgbClr val="1999CE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Fran Oleen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Office of Kansas Attorney General Kris Kobach</a:t>
            </a:r>
          </a:p>
          <a:p>
            <a:pPr marL="342900" indent="-342900">
              <a:buClr>
                <a:srgbClr val="1999CE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3232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Jon Fleenor, </a:t>
            </a:r>
            <a:r>
              <a:rPr lang="en-US" sz="2400" dirty="0">
                <a:solidFill>
                  <a:srgbClr val="23232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U.S. Attorney’s Office – District of Kansas </a:t>
            </a:r>
          </a:p>
          <a:p>
            <a:pPr marL="342900" indent="-342900">
              <a:buClr>
                <a:srgbClr val="1999CE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3232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Matt Keenan, </a:t>
            </a:r>
            <a:r>
              <a:rPr lang="en-US" sz="2400" dirty="0">
                <a:solidFill>
                  <a:srgbClr val="23232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Kansas Legal Services </a:t>
            </a:r>
          </a:p>
          <a:p>
            <a:pPr marL="342900" indent="-342900">
              <a:buClr>
                <a:srgbClr val="1999CE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3232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Josh Planos</a:t>
            </a:r>
            <a:r>
              <a:rPr lang="en-US" sz="2400" b="1" dirty="0">
                <a:solidFill>
                  <a:srgbClr val="2323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23232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Better Business Bureau of Kansas</a:t>
            </a:r>
            <a:endParaRPr lang="en-US" sz="2400" dirty="0">
              <a:solidFill>
                <a:srgbClr val="23232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1999CE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Mary Tritsch,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AARP Kansas</a:t>
            </a:r>
            <a:endParaRPr lang="en-US" sz="2400" dirty="0">
              <a:solidFill>
                <a:srgbClr val="23232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1999CE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Cristina Miranda,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FTC, Division of Consumer and Business Education</a:t>
            </a:r>
          </a:p>
          <a:p>
            <a:pPr marL="342900" indent="-342900">
              <a:buClr>
                <a:srgbClr val="1999CE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Andrew Rayo,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FTC, Division of Consumer and Business Education</a:t>
            </a:r>
          </a:p>
          <a:p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089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7BE8FB-1198-4836-A4CE-ABB658D0C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762000"/>
            <a:ext cx="7696200" cy="471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312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trade.ftc.gov\workprod\BCP\1152DCBE\Web\3 - Websites\IdentityTheft.gov\4 - outreach\PPT\IDT-home-sceen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1"/>
            <a:ext cx="7620000" cy="6488342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9243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12" y="185912"/>
            <a:ext cx="6485117" cy="9643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Kris W. Kobach</a:t>
            </a:r>
            <a:br>
              <a:rPr lang="en-US" sz="3000" b="1" dirty="0"/>
            </a:br>
            <a:r>
              <a:rPr lang="en-US" sz="1350" b="1" dirty="0"/>
              <a:t>Kansas Attorney General</a:t>
            </a:r>
            <a:br>
              <a:rPr lang="en-US" sz="1350" b="1" dirty="0"/>
            </a:br>
            <a:r>
              <a:rPr lang="en-US" sz="2100" b="1" dirty="0"/>
              <a:t>Public Protection Division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42706" y="1885950"/>
            <a:ext cx="6460223" cy="382177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/>
          <a:p>
            <a:pPr defTabSz="685800">
              <a:defRPr/>
            </a:pPr>
            <a:r>
              <a:rPr lang="en-US" b="1" i="1" dirty="0">
                <a:solidFill>
                  <a:prstClr val="black"/>
                </a:solidFill>
                <a:latin typeface="Trebuchet MS" panose="020B0603020202020204"/>
              </a:rPr>
              <a:t>What we do:</a:t>
            </a:r>
          </a:p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685800">
              <a:defRPr/>
            </a:pPr>
            <a:r>
              <a:rPr lang="en-US" sz="1350" dirty="0">
                <a:solidFill>
                  <a:prstClr val="black"/>
                </a:solidFill>
                <a:latin typeface="Trebuchet MS" panose="020B0603020202020204"/>
              </a:rPr>
              <a:t>Protect Kansas consumers from unlawful, deceptive and unfair practices in the marketplace through education, community outreach, and enforcement of consumer protection laws.</a:t>
            </a:r>
          </a:p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685800">
              <a:defRPr/>
            </a:pPr>
            <a:r>
              <a:rPr lang="en-US" b="1" i="1" dirty="0">
                <a:solidFill>
                  <a:prstClr val="black"/>
                </a:solidFill>
                <a:latin typeface="Trebuchet MS" panose="020B0603020202020204"/>
              </a:rPr>
              <a:t>How we do it:</a:t>
            </a:r>
          </a:p>
          <a:p>
            <a:pPr defTabSz="685800">
              <a:defRPr/>
            </a:pPr>
            <a:endParaRPr lang="en-US" b="1" i="1" dirty="0">
              <a:solidFill>
                <a:prstClr val="black"/>
              </a:solidFill>
              <a:latin typeface="Trebuchet MS" panose="020B0603020202020204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prstClr val="black"/>
                </a:solidFill>
                <a:latin typeface="Trebuchet MS" panose="020B0603020202020204"/>
              </a:rPr>
              <a:t>Investigate, mediate, and bring legal actions to stop unlawful practices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prstClr val="black"/>
                </a:solidFill>
                <a:latin typeface="Trebuchet MS" panose="020B0603020202020204"/>
              </a:rPr>
              <a:t>Investigate consumer complaints and process inquiries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prstClr val="black"/>
                </a:solidFill>
                <a:latin typeface="Trebuchet MS" panose="020B0603020202020204"/>
              </a:rPr>
              <a:t>Provide restitution to victims, deter and discourage unfair business practices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prstClr val="black"/>
                </a:solidFill>
                <a:latin typeface="Trebuchet MS" panose="020B0603020202020204"/>
              </a:rPr>
              <a:t>Educate consumers through live speaking engagements, information fairs, websites, collateral materials, and answers to phone and email inquiries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prstClr val="black"/>
                </a:solidFill>
                <a:latin typeface="Trebuchet MS" panose="020B0603020202020204"/>
              </a:rPr>
              <a:t>Encourage suppliers to follow Kansas law through personal contact and speaking engagements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1350" dirty="0">
                <a:solidFill>
                  <a:prstClr val="black"/>
                </a:solidFill>
                <a:latin typeface="Trebuchet MS" panose="020B0603020202020204"/>
              </a:rPr>
              <a:t>Enforce Kansas Consumer Protection Act and other consumer protection laws</a:t>
            </a:r>
          </a:p>
          <a:p>
            <a:pPr defTabSz="685800">
              <a:defRPr/>
            </a:pPr>
            <a:endParaRPr lang="en-US" sz="1350" dirty="0">
              <a:solidFill>
                <a:prstClr val="black"/>
              </a:solidFill>
              <a:latin typeface="Trebuchet MS" panose="020B0603020202020204"/>
            </a:endParaRPr>
          </a:p>
          <a:p>
            <a:pPr defTabSz="685800">
              <a:defRPr/>
            </a:pPr>
            <a:endParaRPr lang="en-US" b="1" dirty="0">
              <a:noFill/>
              <a:latin typeface="Trebuchet MS" panose="020B0603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882597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Complaint Categories 2022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	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442082" y="1960764"/>
          <a:ext cx="3610170" cy="3405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858">
                  <a:extLst>
                    <a:ext uri="{9D8B030D-6E8A-4147-A177-3AD203B41FA5}">
                      <a16:colId xmlns:a16="http://schemas.microsoft.com/office/drawing/2014/main" val="3122276000"/>
                    </a:ext>
                  </a:extLst>
                </a:gridCol>
                <a:gridCol w="3120312">
                  <a:extLst>
                    <a:ext uri="{9D8B030D-6E8A-4147-A177-3AD203B41FA5}">
                      <a16:colId xmlns:a16="http://schemas.microsoft.com/office/drawing/2014/main" val="4042680159"/>
                    </a:ext>
                  </a:extLst>
                </a:gridCol>
              </a:tblGrid>
              <a:tr h="274395"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Complaint</a:t>
                      </a:r>
                      <a:r>
                        <a:rPr lang="en-US" sz="14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</a:rPr>
                        <a:t> Category</a:t>
                      </a:r>
                      <a:endParaRPr lang="en-US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68580" marR="68580" marT="34290" marB="3429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863340"/>
                  </a:ext>
                </a:extLst>
              </a:tr>
              <a:tr h="2743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Internet Scam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464669491"/>
                  </a:ext>
                </a:extLst>
              </a:tr>
              <a:tr h="2743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2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General Services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693386466"/>
                  </a:ext>
                </a:extLst>
              </a:tr>
              <a:tr h="2743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Used Car Sales Practices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904226218"/>
                  </a:ext>
                </a:extLst>
              </a:tr>
              <a:tr h="2743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Identity Theft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339363297"/>
                  </a:ext>
                </a:extLst>
              </a:tr>
              <a:tr h="2743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5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 Repair &amp; Service Problems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218372407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6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Warranty Problems (other than automobiles)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252220615"/>
                  </a:ext>
                </a:extLst>
              </a:tr>
              <a:tr h="2743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Internet Sales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763602149"/>
                  </a:ext>
                </a:extLst>
              </a:tr>
              <a:tr h="2743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General Home Improvement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316551161"/>
                  </a:ext>
                </a:extLst>
              </a:tr>
              <a:tr h="2743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Telephone Services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260697474"/>
                  </a:ext>
                </a:extLst>
              </a:tr>
              <a:tr h="4186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n-lt"/>
                        </a:rPr>
                        <a:t>10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Health Service Providers – including medical professionals, hospitals, etc.</a:t>
                      </a:r>
                    </a:p>
                  </a:txBody>
                  <a:tcPr marL="7144" marR="7144" marT="7144" marB="0" anchor="b"/>
                </a:tc>
                <a:extLst>
                  <a:ext uri="{0D108BD9-81ED-4DB2-BD59-A6C34878D82A}">
                    <a16:rowId xmlns:a16="http://schemas.microsoft.com/office/drawing/2014/main" val="100910025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4752" y="2823233"/>
            <a:ext cx="265197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1500" b="1" dirty="0">
                <a:solidFill>
                  <a:srgbClr val="C42F1A">
                    <a:lumMod val="75000"/>
                  </a:srgbClr>
                </a:solidFill>
                <a:latin typeface="Candara" panose="020E0502030303020204" pitchFamily="34" charset="0"/>
              </a:rPr>
              <a:t>The Kansas Attorney General’s Consumer Protection unit responded to more than 3,500 investigative requests in 2022.</a:t>
            </a:r>
          </a:p>
        </p:txBody>
      </p:sp>
    </p:spTree>
    <p:extLst>
      <p:ext uri="{BB962C8B-B14F-4D97-AF65-F5344CB8AC3E}">
        <p14:creationId xmlns:p14="http://schemas.microsoft.com/office/powerpoint/2010/main" val="9509026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Phone:  (785) 296-3751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Email: 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cprotect@ag.ks.gov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Website</a:t>
            </a:r>
            <a:r>
              <a:rPr lang="en-US" dirty="0"/>
              <a:t>:  </a:t>
            </a:r>
            <a:r>
              <a:rPr lang="en-US" dirty="0">
                <a:hlinkClick r:id="rId3"/>
              </a:rPr>
              <a:t>www.inyourcornerkansas.org</a:t>
            </a:r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Consumer Complaint Form:  </a:t>
            </a:r>
            <a:r>
              <a:rPr lang="en-US" dirty="0">
                <a:hlinkClick r:id="rId4"/>
              </a:rPr>
              <a:t>https://ag.ks.gov/complaint-center/consumer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770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6E3EF72-40BE-6C30-83A5-CA111FD8DD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28" r="18341" b="1461"/>
          <a:stretch/>
        </p:blipFill>
        <p:spPr>
          <a:xfrm>
            <a:off x="2642616" y="10"/>
            <a:ext cx="6501384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004404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DCA112-C4C7-FE7F-F045-6A067555E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485" y="1122363"/>
            <a:ext cx="301752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KATE E. </a:t>
            </a:r>
            <a:r>
              <a:rPr lang="en-US" sz="3600" b="1">
                <a:solidFill>
                  <a:schemeClr val="bg1"/>
                </a:solidFill>
              </a:rPr>
              <a:t>BRUBACHER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United States Attorney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District of Kansas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54294E-60A7-AEAD-AFBD-9337777F7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485" y="4872922"/>
            <a:ext cx="3017519" cy="120814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Jon Fleenor</a:t>
            </a:r>
          </a:p>
          <a:p>
            <a:r>
              <a:rPr lang="en-US" b="1" dirty="0">
                <a:solidFill>
                  <a:schemeClr val="bg1"/>
                </a:solidFill>
              </a:rPr>
              <a:t>Assistant United States Attorney</a:t>
            </a:r>
          </a:p>
          <a:p>
            <a:r>
              <a:rPr lang="en-US" b="1" dirty="0">
                <a:solidFill>
                  <a:schemeClr val="bg1"/>
                </a:solidFill>
              </a:rPr>
              <a:t>Elder Justice Coordinator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298323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36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D796A-6AC3-AF08-72B2-6FD001F46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4583"/>
          </a:xfrm>
        </p:spPr>
        <p:txBody>
          <a:bodyPr>
            <a:normAutofit fontScale="90000"/>
          </a:bodyPr>
          <a:lstStyle/>
          <a:p>
            <a:r>
              <a:rPr lang="en-US" dirty="0"/>
              <a:t>https://www.justice.gov/elderjustice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4E6CC-3E04-CD4E-6CD2-CED72B0C9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10926A-215C-BDF3-2010-E0F40CD80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95" y="1191324"/>
            <a:ext cx="8455809" cy="561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30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273AB-E728-4592-5E5F-46780D923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AC266B1-2585-448C-C582-C7476010B7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4" y="3691794"/>
            <a:ext cx="7886700" cy="2117191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DDA3FD-8982-A9F2-8144-5E3C33654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024" y="207353"/>
            <a:ext cx="8305951" cy="33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06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2620-1EEB-4461-BF0B-AEA24DBB3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24F7DA-1D78-85EE-0F47-626E599A8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774" y="114300"/>
            <a:ext cx="7177801" cy="41529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0AD080-4C7B-C2E8-ABBB-10849F66C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277451"/>
            <a:ext cx="7886700" cy="344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8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268" y="2828212"/>
            <a:ext cx="6447501" cy="2910580"/>
          </a:xfrm>
        </p:spPr>
        <p:txBody>
          <a:bodyPr/>
          <a:lstStyle/>
          <a:p>
            <a:r>
              <a:rPr lang="en-US" sz="1500" dirty="0"/>
              <a:t>KLS provides legal services to alleviate low income Kansans’ poverty burdens. It has 11 field offices and two mediation offices located across Kansas. </a:t>
            </a:r>
          </a:p>
          <a:p>
            <a:r>
              <a:rPr lang="en-US" sz="1500" dirty="0"/>
              <a:t>45 attorneys at KLS make it the 4</a:t>
            </a:r>
            <a:r>
              <a:rPr lang="en-US" sz="1500" baseline="30000" dirty="0"/>
              <a:t>th</a:t>
            </a:r>
            <a:r>
              <a:rPr lang="en-US" sz="1500" dirty="0"/>
              <a:t> largest law firm in the state. </a:t>
            </a:r>
          </a:p>
          <a:p>
            <a:r>
              <a:rPr lang="en-US" sz="1500" dirty="0"/>
              <a:t>Our geographic territory includes all 105 Kansas counties. </a:t>
            </a:r>
          </a:p>
          <a:p>
            <a:r>
              <a:rPr lang="en-US" sz="1500" dirty="0"/>
              <a:t>In 2022, KLS attorneys and staff assisted 19,000 Kansans. </a:t>
            </a:r>
          </a:p>
          <a:p>
            <a:r>
              <a:rPr lang="en-US" sz="1500" dirty="0"/>
              <a:t>Almost 2,000 of those clients had some consumer related issue that required legal intervention.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1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8" y="1314450"/>
            <a:ext cx="6447234" cy="990600"/>
          </a:xfrm>
        </p:spPr>
      </p:pic>
      <p:pic>
        <p:nvPicPr>
          <p:cNvPr id="6" name="Content Placeholder 1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8" y="1428750"/>
            <a:ext cx="6447234" cy="990600"/>
          </a:xfrm>
        </p:spPr>
      </p:pic>
      <p:sp>
        <p:nvSpPr>
          <p:cNvPr id="7" name="TextBox 6"/>
          <p:cNvSpPr txBox="1"/>
          <p:nvPr/>
        </p:nvSpPr>
        <p:spPr>
          <a:xfrm>
            <a:off x="2545080" y="1924050"/>
            <a:ext cx="3870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en-US" sz="1500" dirty="0">
                <a:solidFill>
                  <a:prstClr val="black"/>
                </a:solidFill>
                <a:latin typeface="Trebuchet MS" panose="020B0603020202020204"/>
              </a:rPr>
              <a:t>Civil Legal Aid Across Kansas</a:t>
            </a:r>
          </a:p>
          <a:p>
            <a:pPr defTabSz="342900"/>
            <a:r>
              <a:rPr lang="en-US" sz="1500" dirty="0">
                <a:solidFill>
                  <a:prstClr val="black"/>
                </a:solidFill>
                <a:latin typeface="Trebuchet MS" panose="020B0603020202020204"/>
              </a:rPr>
              <a:t>Matthew D. Keenan, Executive Director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7431" y="5345430"/>
            <a:ext cx="571400" cy="3933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567" y="5424354"/>
            <a:ext cx="764273" cy="39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2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j-lt"/>
              </a:rPr>
              <a:t>Overview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066800" y="1981200"/>
            <a:ext cx="7467600" cy="3810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The Kansas landscape</a:t>
            </a:r>
          </a:p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The latest scams</a:t>
            </a:r>
          </a:p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Identity theft</a:t>
            </a:r>
          </a:p>
          <a:p>
            <a:r>
              <a:rPr lang="en-US" sz="3600" b="1" dirty="0">
                <a:solidFill>
                  <a:schemeClr val="bg2"/>
                </a:solidFill>
                <a:latin typeface="+mj-lt"/>
              </a:rPr>
              <a:t>Working together to fight fraud and identity theft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  <a:p>
            <a:pPr marL="0" indent="0">
              <a:buNone/>
            </a:pPr>
            <a:endParaRPr lang="en-US" sz="2400" b="1" dirty="0">
              <a:solidFill>
                <a:schemeClr val="bg2"/>
              </a:solidFill>
              <a:latin typeface="+mj-lt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2"/>
              </a:solidFill>
              <a:latin typeface="+mj-lt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2"/>
              </a:solidFill>
              <a:latin typeface="+mj-lt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2"/>
              </a:solidFill>
              <a:latin typeface="+mj-lt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bg2"/>
              </a:solidFill>
              <a:latin typeface="+mj-lt"/>
            </a:endParaRPr>
          </a:p>
          <a:p>
            <a:pPr marL="0" indent="0">
              <a:buNone/>
            </a:pPr>
            <a:endParaRPr lang="en-US" sz="19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39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131" y="5505450"/>
            <a:ext cx="473225" cy="3257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5642611"/>
            <a:ext cx="693380" cy="358139"/>
          </a:xfrm>
          <a:prstGeom prst="rect">
            <a:avLst/>
          </a:prstGeom>
        </p:spPr>
      </p:pic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508001" y="2477692"/>
            <a:ext cx="6447501" cy="3461010"/>
          </a:xfrm>
        </p:spPr>
        <p:txBody>
          <a:bodyPr>
            <a:noAutofit/>
          </a:bodyPr>
          <a:lstStyle/>
          <a:p>
            <a:pPr lvl="0"/>
            <a:r>
              <a:rPr lang="en-US" sz="1500" b="1" dirty="0"/>
              <a:t>Current trends: fear of being a victim of “porch pirates” lowers the guard to other thieves. Often involving text messaging.</a:t>
            </a:r>
          </a:p>
          <a:p>
            <a:pPr lvl="1"/>
            <a:r>
              <a:rPr lang="en-US" sz="1500" b="1" dirty="0"/>
              <a:t>Example: </a:t>
            </a:r>
            <a:r>
              <a:rPr lang="en-US" sz="1500" dirty="0"/>
              <a:t>"your package is out for delivery."  The senior was not expecting a package and thought someone was sending him a gift.  But then follow up texts said the package delivery was delayed and the delivery guys needed money to fix the delivery truck. The fraud escalated to gift cards. </a:t>
            </a:r>
            <a:endParaRPr lang="en-US" sz="1500" b="1" dirty="0"/>
          </a:p>
          <a:p>
            <a:pPr lvl="0"/>
            <a:endParaRPr lang="en-US" sz="2400" dirty="0">
              <a:latin typeface="+mj-lt"/>
            </a:endParaRPr>
          </a:p>
          <a:p>
            <a:pPr marL="0" indent="0">
              <a:buNone/>
            </a:pPr>
            <a:endParaRPr lang="en-US" sz="1500" b="1" dirty="0"/>
          </a:p>
          <a:p>
            <a:pPr marL="685800" lvl="2" indent="0">
              <a:buNone/>
            </a:pPr>
            <a:endParaRPr lang="en-US" dirty="0"/>
          </a:p>
        </p:txBody>
      </p:sp>
      <p:pic>
        <p:nvPicPr>
          <p:cNvPr id="19" name="Content Placeholder 1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8" y="1314450"/>
            <a:ext cx="6447234" cy="990600"/>
          </a:xfrm>
        </p:spPr>
      </p:pic>
    </p:spTree>
    <p:extLst>
      <p:ext uri="{BB962C8B-B14F-4D97-AF65-F5344CB8AC3E}">
        <p14:creationId xmlns:p14="http://schemas.microsoft.com/office/powerpoint/2010/main" val="7557376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creative uses of text messaging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2210992"/>
            <a:ext cx="6447501" cy="2910580"/>
          </a:xfrm>
        </p:spPr>
        <p:txBody>
          <a:bodyPr>
            <a:normAutofit/>
          </a:bodyPr>
          <a:lstStyle/>
          <a:p>
            <a:r>
              <a:rPr lang="en-US" sz="1500" b="1" dirty="0"/>
              <a:t>Copycat bank fraud </a:t>
            </a:r>
            <a:r>
              <a:rPr lang="en-US" sz="1500" dirty="0"/>
              <a:t>– sending a text message from a local Bank, where the victim does business, like Bank of America. The fake text notifies the recipient of a suspicious transaction from their bank account and asks them to reply "yes" or "no" to approve or reject a transaction. </a:t>
            </a:r>
          </a:p>
          <a:p>
            <a:r>
              <a:rPr lang="en-US" sz="1500" dirty="0"/>
              <a:t>Anyone who replies either way will get a call from a person posing as a representative from the fraud department of the bank and the scam continues.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1" y="5594212"/>
            <a:ext cx="536286" cy="276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323" y="5528309"/>
            <a:ext cx="498099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984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0381" y="1421131"/>
            <a:ext cx="6447501" cy="3992880"/>
          </a:xfrm>
        </p:spPr>
        <p:txBody>
          <a:bodyPr>
            <a:normAutofit lnSpcReduction="10000"/>
          </a:bodyPr>
          <a:lstStyle/>
          <a:p>
            <a:r>
              <a:rPr lang="en-US" sz="1500" b="1" dirty="0"/>
              <a:t>Other types of fraud</a:t>
            </a:r>
          </a:p>
          <a:p>
            <a:pPr lvl="1"/>
            <a:r>
              <a:rPr lang="en-US" sz="1500" dirty="0"/>
              <a:t>We continue to see issues with car transactions, especially used cars. The used car shortage during COVID created opportunities for bad actors. Often they are buying a car for a grandchild or son or daughter who fell on hard times.  </a:t>
            </a:r>
          </a:p>
          <a:p>
            <a:pPr lvl="1"/>
            <a:r>
              <a:rPr lang="en-US" sz="1500" dirty="0"/>
              <a:t>We had a new car dealer take advantage of a deaf couple, both of whom were 85, by signing them up for high interest credit cards and using the credit cards to finance a down payment. </a:t>
            </a:r>
          </a:p>
          <a:p>
            <a:pPr lvl="1"/>
            <a:r>
              <a:rPr lang="en-US" sz="1500" dirty="0"/>
              <a:t> Solar panels seem to be the old “window replacement” deals. One senior answered a robo-call and ended up signing a contract for ~$30k for solar panels. When she tried to cancel the contract before construction started and was told she would have to pay a cancellation fee. </a:t>
            </a:r>
          </a:p>
          <a:p>
            <a:pPr lvl="1"/>
            <a:r>
              <a:rPr lang="en-US" sz="1500" dirty="0"/>
              <a:t>Several of these cases involve electronic "signatures" on handheld devices, where the senior is not really sure they actually signed a contract by touching the screen... or not... 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21" y="5528310"/>
            <a:ext cx="663876" cy="342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323" y="5528309"/>
            <a:ext cx="498099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60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41210" y="5405438"/>
            <a:ext cx="9426421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TextBox 3"/>
          <p:cNvSpPr txBox="1"/>
          <p:nvPr/>
        </p:nvSpPr>
        <p:spPr>
          <a:xfrm>
            <a:off x="87784" y="5624513"/>
            <a:ext cx="3926211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1025"/>
              </a:lnSpc>
            </a:pPr>
            <a:r>
              <a:rPr lang="en-US" sz="1025" b="1" spc="-53" dirty="0">
                <a:solidFill>
                  <a:srgbClr val="000000"/>
                </a:solidFill>
                <a:latin typeface="Gotham 1"/>
              </a:rPr>
              <a:t>BBB Midwest Plains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08832" y="5618822"/>
            <a:ext cx="3047384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457200">
              <a:lnSpc>
                <a:spcPts val="1025"/>
              </a:lnSpc>
              <a:spcBef>
                <a:spcPct val="0"/>
              </a:spcBef>
            </a:pPr>
            <a:r>
              <a:rPr lang="en-US" sz="1025" spc="-53" dirty="0">
                <a:solidFill>
                  <a:srgbClr val="000000"/>
                </a:solidFill>
                <a:latin typeface="Gotham 2"/>
              </a:rPr>
              <a:t>Presenter: Josh Planos</a:t>
            </a:r>
          </a:p>
        </p:txBody>
      </p:sp>
      <p:sp>
        <p:nvSpPr>
          <p:cNvPr id="5" name="Freeform 5"/>
          <p:cNvSpPr/>
          <p:nvPr/>
        </p:nvSpPr>
        <p:spPr>
          <a:xfrm>
            <a:off x="3349700" y="1371600"/>
            <a:ext cx="2444600" cy="3672116"/>
          </a:xfrm>
          <a:custGeom>
            <a:avLst/>
            <a:gdLst/>
            <a:ahLst/>
            <a:cxnLst/>
            <a:rect l="l" t="t" r="r" b="b"/>
            <a:pathLst>
              <a:path w="4889199" h="7344231">
                <a:moveTo>
                  <a:pt x="0" y="0"/>
                </a:moveTo>
                <a:lnTo>
                  <a:pt x="4889200" y="0"/>
                </a:lnTo>
                <a:lnTo>
                  <a:pt x="4889200" y="7344231"/>
                </a:lnTo>
                <a:lnTo>
                  <a:pt x="0" y="73442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5400000">
            <a:off x="8365881" y="1562710"/>
            <a:ext cx="422031" cy="105508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1" y="0"/>
                </a:lnTo>
                <a:lnTo>
                  <a:pt x="844061" y="211015"/>
                </a:lnTo>
                <a:lnTo>
                  <a:pt x="0" y="2110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AutoShape 7"/>
          <p:cNvSpPr/>
          <p:nvPr/>
        </p:nvSpPr>
        <p:spPr>
          <a:xfrm rot="-5400000">
            <a:off x="7969870" y="2653902"/>
            <a:ext cx="1228341" cy="0"/>
          </a:xfrm>
          <a:prstGeom prst="line">
            <a:avLst/>
          </a:prstGeom>
          <a:ln w="28575" cap="rnd">
            <a:solidFill>
              <a:srgbClr val="D9D9D9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2907" y="778115"/>
            <a:ext cx="9829813" cy="342899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4820415" y="2950183"/>
            <a:ext cx="1784791" cy="2115610"/>
          </a:xfrm>
          <a:prstGeom prst="rect">
            <a:avLst/>
          </a:prstGeom>
          <a:solidFill>
            <a:srgbClr val="000000">
              <a:alpha val="33725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6930584" y="2950183"/>
            <a:ext cx="1784791" cy="2115610"/>
          </a:xfrm>
          <a:prstGeom prst="rect">
            <a:avLst/>
          </a:prstGeom>
          <a:solidFill>
            <a:srgbClr val="000000">
              <a:alpha val="33725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600075" y="2950183"/>
            <a:ext cx="1784791" cy="2115610"/>
          </a:xfrm>
          <a:prstGeom prst="rect">
            <a:avLst/>
          </a:prstGeom>
          <a:solidFill>
            <a:srgbClr val="000000">
              <a:alpha val="33725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2710245" y="2950183"/>
            <a:ext cx="1784791" cy="2115610"/>
          </a:xfrm>
          <a:prstGeom prst="rect">
            <a:avLst/>
          </a:prstGeom>
          <a:solidFill>
            <a:srgbClr val="000000">
              <a:alpha val="33725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4734690" y="2869221"/>
            <a:ext cx="1784791" cy="211013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AutoShape 8"/>
          <p:cNvSpPr/>
          <p:nvPr/>
        </p:nvSpPr>
        <p:spPr>
          <a:xfrm>
            <a:off x="6844859" y="2869221"/>
            <a:ext cx="1784791" cy="211013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AutoShape 9"/>
          <p:cNvSpPr/>
          <p:nvPr/>
        </p:nvSpPr>
        <p:spPr>
          <a:xfrm>
            <a:off x="514350" y="2869221"/>
            <a:ext cx="1784791" cy="211013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0" name="AutoShape 10"/>
          <p:cNvSpPr/>
          <p:nvPr/>
        </p:nvSpPr>
        <p:spPr>
          <a:xfrm>
            <a:off x="2624520" y="2869221"/>
            <a:ext cx="1784791" cy="2110139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1" name="TextBox 11"/>
          <p:cNvSpPr txBox="1"/>
          <p:nvPr/>
        </p:nvSpPr>
        <p:spPr>
          <a:xfrm>
            <a:off x="2486282" y="1135063"/>
            <a:ext cx="4017509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4000"/>
              </a:lnSpc>
              <a:spcBef>
                <a:spcPct val="0"/>
              </a:spcBef>
            </a:pPr>
            <a:r>
              <a:rPr lang="en-US" sz="4000" dirty="0">
                <a:solidFill>
                  <a:srgbClr val="FFFFFF"/>
                </a:solidFill>
                <a:latin typeface="Gotham 3"/>
              </a:rPr>
              <a:t>Our Mission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1744" y="1893993"/>
            <a:ext cx="7640512" cy="44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1750"/>
              </a:lnSpc>
            </a:pPr>
            <a:r>
              <a:rPr lang="en-US" sz="1250" spc="-55" dirty="0">
                <a:solidFill>
                  <a:srgbClr val="FFFFFF"/>
                </a:solidFill>
                <a:latin typeface="Gotham 4"/>
              </a:rPr>
              <a:t>To be the leader in advancing marketplace trust, we create a </a:t>
            </a:r>
            <a:r>
              <a:rPr lang="en-US" sz="1250" spc="-55" dirty="0">
                <a:solidFill>
                  <a:srgbClr val="FFFFFF"/>
                </a:solidFill>
                <a:latin typeface="Gotham 4 Bold"/>
              </a:rPr>
              <a:t>community</a:t>
            </a:r>
            <a:r>
              <a:rPr lang="en-US" sz="1250" spc="-55" dirty="0">
                <a:solidFill>
                  <a:srgbClr val="FFFFFF"/>
                </a:solidFill>
                <a:latin typeface="Gotham 4"/>
              </a:rPr>
              <a:t> </a:t>
            </a:r>
          </a:p>
          <a:p>
            <a:pPr algn="ctr" defTabSz="457200">
              <a:lnSpc>
                <a:spcPts val="1750"/>
              </a:lnSpc>
            </a:pPr>
            <a:r>
              <a:rPr lang="en-US" sz="1250" spc="-55" dirty="0">
                <a:solidFill>
                  <a:srgbClr val="FFFFFF"/>
                </a:solidFill>
                <a:latin typeface="Gotham 4"/>
              </a:rPr>
              <a:t>of trustworthy businesses and charities by: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33047" y="3819515"/>
            <a:ext cx="1547397" cy="343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1400"/>
              </a:lnSpc>
            </a:pPr>
            <a:r>
              <a:rPr lang="en-US" sz="1000" spc="-44" dirty="0">
                <a:solidFill>
                  <a:srgbClr val="000000"/>
                </a:solidFill>
                <a:latin typeface="Gotham 4 Bold"/>
              </a:rPr>
              <a:t>Setting standards</a:t>
            </a:r>
            <a:r>
              <a:rPr lang="en-US" sz="1000" spc="-44" dirty="0">
                <a:solidFill>
                  <a:srgbClr val="000000"/>
                </a:solidFill>
                <a:latin typeface="Gotham 4"/>
              </a:rPr>
              <a:t> for marketplace trust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743217" y="3819515"/>
            <a:ext cx="1547397" cy="702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1400"/>
              </a:lnSpc>
            </a:pPr>
            <a:r>
              <a:rPr lang="en-US" sz="1000" spc="-44" dirty="0">
                <a:solidFill>
                  <a:srgbClr val="000000"/>
                </a:solidFill>
                <a:latin typeface="Gotham 4"/>
              </a:rPr>
              <a:t>Encouraging and supporting best practices, </a:t>
            </a:r>
            <a:r>
              <a:rPr lang="en-US" sz="1000" spc="-44" dirty="0">
                <a:solidFill>
                  <a:srgbClr val="000000"/>
                </a:solidFill>
                <a:latin typeface="Gotham 4 Bold"/>
              </a:rPr>
              <a:t>engaging with and educating</a:t>
            </a:r>
            <a:r>
              <a:rPr lang="en-US" sz="1000" spc="-44" dirty="0">
                <a:solidFill>
                  <a:srgbClr val="000000"/>
                </a:solidFill>
                <a:latin typeface="Gotham 4"/>
              </a:rPr>
              <a:t> consumers and businesses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53387" y="3819515"/>
            <a:ext cx="1547397" cy="343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1400"/>
              </a:lnSpc>
            </a:pPr>
            <a:r>
              <a:rPr lang="en-US" sz="1000" spc="-44" dirty="0">
                <a:solidFill>
                  <a:srgbClr val="000000"/>
                </a:solidFill>
                <a:latin typeface="Gotham 4 Bold"/>
              </a:rPr>
              <a:t>Celebrating role models</a:t>
            </a:r>
            <a:r>
              <a:rPr lang="en-US" sz="1000" spc="-44" dirty="0">
                <a:solidFill>
                  <a:srgbClr val="000000"/>
                </a:solidFill>
                <a:latin typeface="Gotham 4"/>
              </a:rPr>
              <a:t> in the marketplace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963556" y="3819515"/>
            <a:ext cx="1547397" cy="522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1400"/>
              </a:lnSpc>
            </a:pPr>
            <a:r>
              <a:rPr lang="en-US" sz="1000" spc="-44" dirty="0">
                <a:solidFill>
                  <a:srgbClr val="000000"/>
                </a:solidFill>
                <a:latin typeface="Gotham 4"/>
              </a:rPr>
              <a:t>Calling out and </a:t>
            </a:r>
            <a:r>
              <a:rPr lang="en-US" sz="1000" spc="-44" dirty="0">
                <a:solidFill>
                  <a:srgbClr val="000000"/>
                </a:solidFill>
                <a:latin typeface="Gotham 4 Bold"/>
              </a:rPr>
              <a:t>addressing substandard marketplace behavior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3047" y="3021806"/>
            <a:ext cx="1547397" cy="37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3150"/>
              </a:lnSpc>
            </a:pPr>
            <a:r>
              <a:rPr lang="en-US" sz="2250" dirty="0">
                <a:solidFill>
                  <a:srgbClr val="000000"/>
                </a:solidFill>
                <a:latin typeface="Gotham 3"/>
              </a:rPr>
              <a:t>Standard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743217" y="3021806"/>
            <a:ext cx="1547397" cy="37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3150"/>
              </a:lnSpc>
            </a:pPr>
            <a:r>
              <a:rPr lang="en-US" sz="2250" dirty="0">
                <a:solidFill>
                  <a:srgbClr val="000000"/>
                </a:solidFill>
                <a:latin typeface="Gotham 3"/>
              </a:rPr>
              <a:t>Educate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853387" y="3021806"/>
            <a:ext cx="1547397" cy="37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3150"/>
              </a:lnSpc>
            </a:pPr>
            <a:r>
              <a:rPr lang="en-US" sz="2250" dirty="0">
                <a:solidFill>
                  <a:srgbClr val="000000"/>
                </a:solidFill>
                <a:latin typeface="Gotham 3"/>
              </a:rPr>
              <a:t>Celebrate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963556" y="3021806"/>
            <a:ext cx="1547397" cy="373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3150"/>
              </a:lnSpc>
            </a:pPr>
            <a:r>
              <a:rPr lang="en-US" sz="2250" dirty="0">
                <a:solidFill>
                  <a:srgbClr val="000000"/>
                </a:solidFill>
                <a:latin typeface="Gotham 3"/>
              </a:rPr>
              <a:t>Challenge</a:t>
            </a:r>
          </a:p>
        </p:txBody>
      </p:sp>
      <p:sp>
        <p:nvSpPr>
          <p:cNvPr id="21" name="AutoShape 21"/>
          <p:cNvSpPr/>
          <p:nvPr/>
        </p:nvSpPr>
        <p:spPr>
          <a:xfrm>
            <a:off x="633047" y="3597888"/>
            <a:ext cx="1547397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2743217" y="3597888"/>
            <a:ext cx="1547397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AutoShape 23"/>
          <p:cNvSpPr/>
          <p:nvPr/>
        </p:nvSpPr>
        <p:spPr>
          <a:xfrm>
            <a:off x="4853387" y="3597888"/>
            <a:ext cx="1547397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>
            <a:off x="6963556" y="3597888"/>
            <a:ext cx="1547397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AutoShape 25"/>
          <p:cNvSpPr/>
          <p:nvPr/>
        </p:nvSpPr>
        <p:spPr>
          <a:xfrm rot="23662">
            <a:off x="6930572" y="1364456"/>
            <a:ext cx="1037883" cy="0"/>
          </a:xfrm>
          <a:prstGeom prst="line">
            <a:avLst/>
          </a:prstGeom>
          <a:ln w="28575" cap="rnd">
            <a:solidFill>
              <a:srgbClr val="FFFFFF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 rot="-10776337">
            <a:off x="1156765" y="1364457"/>
            <a:ext cx="1037883" cy="0"/>
          </a:xfrm>
          <a:prstGeom prst="line">
            <a:avLst/>
          </a:prstGeom>
          <a:ln w="28575" cap="rnd">
            <a:solidFill>
              <a:srgbClr val="FFFFFF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8188839" y="1318846"/>
            <a:ext cx="422031" cy="105508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6"/>
                </a:lnTo>
                <a:lnTo>
                  <a:pt x="0" y="21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10800000">
            <a:off x="514350" y="1318846"/>
            <a:ext cx="422031" cy="105508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6"/>
                </a:lnTo>
                <a:lnTo>
                  <a:pt x="0" y="211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TextBox 3">
            <a:extLst>
              <a:ext uri="{FF2B5EF4-FFF2-40B4-BE49-F238E27FC236}">
                <a16:creationId xmlns:a16="http://schemas.microsoft.com/office/drawing/2014/main" id="{EE1E3CF8-FFF5-ABE7-6D7E-701D2D91CAB7}"/>
              </a:ext>
            </a:extLst>
          </p:cNvPr>
          <p:cNvSpPr txBox="1"/>
          <p:nvPr/>
        </p:nvSpPr>
        <p:spPr>
          <a:xfrm>
            <a:off x="87784" y="5624513"/>
            <a:ext cx="3926211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1025"/>
              </a:lnSpc>
            </a:pPr>
            <a:r>
              <a:rPr lang="en-US" sz="1025" b="1" spc="-53" dirty="0">
                <a:solidFill>
                  <a:srgbClr val="000000"/>
                </a:solidFill>
                <a:latin typeface="Gotham 1"/>
              </a:rPr>
              <a:t>BBB Midwest Plains</a:t>
            </a: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id="{A0CC4F30-EF9B-C843-5597-57E932A3772B}"/>
              </a:ext>
            </a:extLst>
          </p:cNvPr>
          <p:cNvSpPr txBox="1"/>
          <p:nvPr/>
        </p:nvSpPr>
        <p:spPr>
          <a:xfrm>
            <a:off x="6008832" y="5618822"/>
            <a:ext cx="3047384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457200">
              <a:lnSpc>
                <a:spcPts val="1025"/>
              </a:lnSpc>
              <a:spcBef>
                <a:spcPct val="0"/>
              </a:spcBef>
            </a:pPr>
            <a:r>
              <a:rPr lang="en-US" sz="1025" spc="-53" dirty="0">
                <a:solidFill>
                  <a:srgbClr val="000000"/>
                </a:solidFill>
                <a:latin typeface="Gotham 2"/>
              </a:rPr>
              <a:t>Presenter: Josh Planos</a:t>
            </a:r>
          </a:p>
        </p:txBody>
      </p:sp>
      <p:sp>
        <p:nvSpPr>
          <p:cNvPr id="34" name="AutoShape 2">
            <a:extLst>
              <a:ext uri="{FF2B5EF4-FFF2-40B4-BE49-F238E27FC236}">
                <a16:creationId xmlns:a16="http://schemas.microsoft.com/office/drawing/2014/main" id="{30D2B37B-E576-193B-9112-68414F56988D}"/>
              </a:ext>
            </a:extLst>
          </p:cNvPr>
          <p:cNvSpPr/>
          <p:nvPr/>
        </p:nvSpPr>
        <p:spPr>
          <a:xfrm>
            <a:off x="-141210" y="5405438"/>
            <a:ext cx="9426421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342907" y="823617"/>
            <a:ext cx="9829813" cy="3428995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3" name="AutoShape 3"/>
          <p:cNvSpPr/>
          <p:nvPr/>
        </p:nvSpPr>
        <p:spPr>
          <a:xfrm>
            <a:off x="6104279" y="2538115"/>
            <a:ext cx="2169378" cy="2571482"/>
          </a:xfrm>
          <a:prstGeom prst="rect">
            <a:avLst/>
          </a:prstGeom>
          <a:solidFill>
            <a:srgbClr val="000000">
              <a:alpha val="33725"/>
            </a:srgbClr>
          </a:solidFill>
        </p:spPr>
      </p:sp>
      <p:sp>
        <p:nvSpPr>
          <p:cNvPr id="4" name="AutoShape 4"/>
          <p:cNvSpPr/>
          <p:nvPr/>
        </p:nvSpPr>
        <p:spPr>
          <a:xfrm>
            <a:off x="974541" y="2538115"/>
            <a:ext cx="2169378" cy="2571482"/>
          </a:xfrm>
          <a:prstGeom prst="rect">
            <a:avLst/>
          </a:prstGeom>
          <a:solidFill>
            <a:srgbClr val="000000">
              <a:alpha val="33725"/>
            </a:srgbClr>
          </a:solidFill>
        </p:spPr>
      </p:sp>
      <p:sp>
        <p:nvSpPr>
          <p:cNvPr id="5" name="AutoShape 5"/>
          <p:cNvSpPr/>
          <p:nvPr/>
        </p:nvSpPr>
        <p:spPr>
          <a:xfrm>
            <a:off x="3539410" y="2538115"/>
            <a:ext cx="2169378" cy="2571482"/>
          </a:xfrm>
          <a:prstGeom prst="rect">
            <a:avLst/>
          </a:prstGeom>
          <a:solidFill>
            <a:srgbClr val="000000">
              <a:alpha val="33725"/>
            </a:srgbClr>
          </a:solidFill>
        </p:spPr>
      </p:sp>
      <p:sp>
        <p:nvSpPr>
          <p:cNvPr id="6" name="AutoShape 6"/>
          <p:cNvSpPr/>
          <p:nvPr/>
        </p:nvSpPr>
        <p:spPr>
          <a:xfrm>
            <a:off x="6000082" y="2439707"/>
            <a:ext cx="2169378" cy="256483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7" name="AutoShape 7"/>
          <p:cNvSpPr/>
          <p:nvPr/>
        </p:nvSpPr>
        <p:spPr>
          <a:xfrm>
            <a:off x="870344" y="2439707"/>
            <a:ext cx="2169378" cy="256483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8" name="AutoShape 8"/>
          <p:cNvSpPr/>
          <p:nvPr/>
        </p:nvSpPr>
        <p:spPr>
          <a:xfrm>
            <a:off x="3435213" y="2439707"/>
            <a:ext cx="2169378" cy="256483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9" name="TextBox 9"/>
          <p:cNvSpPr txBox="1"/>
          <p:nvPr/>
        </p:nvSpPr>
        <p:spPr>
          <a:xfrm>
            <a:off x="2486282" y="1135063"/>
            <a:ext cx="4017509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4000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FFFFFF"/>
                </a:solidFill>
                <a:latin typeface="Gotham 3"/>
              </a:rPr>
              <a:t>Latest Data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9646" y="1749460"/>
            <a:ext cx="7640512" cy="4404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1750"/>
              </a:lnSpc>
            </a:pPr>
            <a:r>
              <a:rPr lang="en-US" sz="1250" spc="-55" dirty="0">
                <a:solidFill>
                  <a:srgbClr val="FFFFFF"/>
                </a:solidFill>
                <a:latin typeface="Gotham 4"/>
              </a:rPr>
              <a:t>Reports courtesy of BBB Scam Tracker</a:t>
            </a:r>
          </a:p>
          <a:p>
            <a:pPr algn="ctr" defTabSz="457200">
              <a:lnSpc>
                <a:spcPts val="1750"/>
              </a:lnSpc>
            </a:pPr>
            <a:r>
              <a:rPr lang="en-US" sz="1250" spc="-55" dirty="0">
                <a:solidFill>
                  <a:srgbClr val="FFFFFF"/>
                </a:solidFill>
                <a:latin typeface="Gotham 4"/>
              </a:rPr>
              <a:t>January 1, 2023 - August 31, 2023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74541" y="3644379"/>
            <a:ext cx="2025104" cy="1137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1492"/>
              </a:lnSpc>
            </a:pPr>
            <a:r>
              <a:rPr lang="en-US" sz="1065" spc="-47" dirty="0">
                <a:solidFill>
                  <a:srgbClr val="000000"/>
                </a:solidFill>
                <a:latin typeface="Gotham 4"/>
              </a:rPr>
              <a:t>Online Purchase (41.7%)</a:t>
            </a:r>
          </a:p>
          <a:p>
            <a:pPr defTabSz="457200">
              <a:lnSpc>
                <a:spcPts val="1492"/>
              </a:lnSpc>
            </a:pPr>
            <a:r>
              <a:rPr lang="en-US" sz="1065" spc="-47" dirty="0">
                <a:solidFill>
                  <a:srgbClr val="000000"/>
                </a:solidFill>
                <a:latin typeface="Gotham 4"/>
              </a:rPr>
              <a:t>Employment (14.8%)</a:t>
            </a:r>
          </a:p>
          <a:p>
            <a:pPr defTabSz="457200">
              <a:lnSpc>
                <a:spcPts val="1492"/>
              </a:lnSpc>
            </a:pPr>
            <a:r>
              <a:rPr lang="en-US" sz="1065" spc="-47" dirty="0">
                <a:solidFill>
                  <a:srgbClr val="000000"/>
                </a:solidFill>
                <a:latin typeface="Gotham 4"/>
              </a:rPr>
              <a:t>Phishing (11.8%)</a:t>
            </a:r>
          </a:p>
          <a:p>
            <a:pPr defTabSz="457200">
              <a:lnSpc>
                <a:spcPts val="1492"/>
              </a:lnSpc>
            </a:pPr>
            <a:r>
              <a:rPr lang="en-US" sz="1065" spc="-47" dirty="0">
                <a:solidFill>
                  <a:srgbClr val="000000"/>
                </a:solidFill>
                <a:latin typeface="Gotham 4"/>
              </a:rPr>
              <a:t>Sweepstakes (2.5%)</a:t>
            </a:r>
          </a:p>
          <a:p>
            <a:pPr defTabSz="457200">
              <a:lnSpc>
                <a:spcPts val="1492"/>
              </a:lnSpc>
            </a:pPr>
            <a:r>
              <a:rPr lang="en-US" sz="1065" spc="-47" dirty="0">
                <a:solidFill>
                  <a:srgbClr val="000000"/>
                </a:solidFill>
                <a:latin typeface="Gotham 4"/>
              </a:rPr>
              <a:t>Counterfeit Product (2.2%)</a:t>
            </a:r>
          </a:p>
          <a:p>
            <a:pPr defTabSz="457200">
              <a:lnSpc>
                <a:spcPts val="1492"/>
              </a:lnSpc>
            </a:pPr>
            <a:endParaRPr lang="en-US" sz="1065" spc="-47" dirty="0">
              <a:solidFill>
                <a:srgbClr val="000000"/>
              </a:solidFill>
              <a:latin typeface="Gotham 4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579487" y="3644379"/>
            <a:ext cx="1880830" cy="1137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1492"/>
              </a:lnSpc>
            </a:pPr>
            <a:r>
              <a:rPr lang="en-US" sz="1065" spc="-47" dirty="0">
                <a:solidFill>
                  <a:srgbClr val="000000"/>
                </a:solidFill>
                <a:latin typeface="Gotham 4"/>
              </a:rPr>
              <a:t>Email (26%)</a:t>
            </a:r>
          </a:p>
          <a:p>
            <a:pPr defTabSz="457200">
              <a:lnSpc>
                <a:spcPts val="1492"/>
              </a:lnSpc>
            </a:pPr>
            <a:r>
              <a:rPr lang="en-US" sz="1065" spc="-47" dirty="0">
                <a:solidFill>
                  <a:srgbClr val="000000"/>
                </a:solidFill>
                <a:latin typeface="Gotham 4"/>
              </a:rPr>
              <a:t>Website (19.3%)</a:t>
            </a:r>
          </a:p>
          <a:p>
            <a:pPr defTabSz="457200">
              <a:lnSpc>
                <a:spcPts val="1492"/>
              </a:lnSpc>
            </a:pPr>
            <a:r>
              <a:rPr lang="en-US" sz="1065" spc="-47" dirty="0">
                <a:solidFill>
                  <a:srgbClr val="000000"/>
                </a:solidFill>
                <a:latin typeface="Gotham 4"/>
              </a:rPr>
              <a:t>Social Media (16.7%)</a:t>
            </a:r>
          </a:p>
          <a:p>
            <a:pPr defTabSz="457200">
              <a:lnSpc>
                <a:spcPts val="1492"/>
              </a:lnSpc>
            </a:pPr>
            <a:r>
              <a:rPr lang="en-US" sz="1065" spc="-47" dirty="0">
                <a:solidFill>
                  <a:srgbClr val="000000"/>
                </a:solidFill>
                <a:latin typeface="Gotham 4"/>
              </a:rPr>
              <a:t>Phone (15.6%)</a:t>
            </a:r>
          </a:p>
          <a:p>
            <a:pPr defTabSz="457200">
              <a:lnSpc>
                <a:spcPts val="1492"/>
              </a:lnSpc>
            </a:pPr>
            <a:r>
              <a:rPr lang="en-US" sz="1065" spc="-47" dirty="0">
                <a:solidFill>
                  <a:srgbClr val="000000"/>
                </a:solidFill>
                <a:latin typeface="Gotham 4"/>
              </a:rPr>
              <a:t>Text Message (8.3%)</a:t>
            </a:r>
          </a:p>
          <a:p>
            <a:pPr defTabSz="457200">
              <a:lnSpc>
                <a:spcPts val="1492"/>
              </a:lnSpc>
            </a:pPr>
            <a:endParaRPr lang="en-US" sz="1065" spc="-47" dirty="0">
              <a:solidFill>
                <a:srgbClr val="000000"/>
              </a:solidFill>
              <a:latin typeface="Gotham 4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104279" y="3644379"/>
            <a:ext cx="2006033" cy="1137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1492"/>
              </a:lnSpc>
            </a:pPr>
            <a:r>
              <a:rPr lang="en-US" sz="1065" spc="-47" dirty="0">
                <a:solidFill>
                  <a:srgbClr val="000000"/>
                </a:solidFill>
                <a:latin typeface="Gotham 4"/>
              </a:rPr>
              <a:t>Credit Card (42.1%)</a:t>
            </a:r>
          </a:p>
          <a:p>
            <a:pPr defTabSz="457200">
              <a:lnSpc>
                <a:spcPts val="1492"/>
              </a:lnSpc>
            </a:pPr>
            <a:r>
              <a:rPr lang="en-US" sz="1065" spc="-47" dirty="0">
                <a:solidFill>
                  <a:srgbClr val="000000"/>
                </a:solidFill>
                <a:latin typeface="Gotham 4"/>
              </a:rPr>
              <a:t>Bank Account Debit (20.3%)</a:t>
            </a:r>
          </a:p>
          <a:p>
            <a:pPr defTabSz="457200">
              <a:lnSpc>
                <a:spcPts val="1492"/>
              </a:lnSpc>
            </a:pPr>
            <a:r>
              <a:rPr lang="en-US" sz="1065" spc="-47" dirty="0">
                <a:solidFill>
                  <a:srgbClr val="000000"/>
                </a:solidFill>
                <a:latin typeface="Gotham 4"/>
              </a:rPr>
              <a:t>Online Payment System (18.1%)</a:t>
            </a:r>
          </a:p>
          <a:p>
            <a:pPr defTabSz="457200">
              <a:lnSpc>
                <a:spcPts val="1492"/>
              </a:lnSpc>
            </a:pPr>
            <a:r>
              <a:rPr lang="en-US" sz="1065" spc="-47" dirty="0">
                <a:solidFill>
                  <a:srgbClr val="000000"/>
                </a:solidFill>
                <a:latin typeface="Gotham 4"/>
              </a:rPr>
              <a:t>Prepaid Card (3.5%)</a:t>
            </a:r>
          </a:p>
          <a:p>
            <a:pPr defTabSz="457200">
              <a:lnSpc>
                <a:spcPts val="1492"/>
              </a:lnSpc>
            </a:pPr>
            <a:r>
              <a:rPr lang="en-US" sz="1065" spc="-47" dirty="0">
                <a:solidFill>
                  <a:srgbClr val="000000"/>
                </a:solidFill>
                <a:latin typeface="Gotham 4"/>
              </a:rPr>
              <a:t>Check (2.7%)</a:t>
            </a:r>
          </a:p>
          <a:p>
            <a:pPr defTabSz="457200">
              <a:lnSpc>
                <a:spcPts val="1492"/>
              </a:lnSpc>
            </a:pPr>
            <a:endParaRPr lang="en-US" sz="1065" spc="-47" dirty="0">
              <a:solidFill>
                <a:srgbClr val="000000"/>
              </a:solidFill>
              <a:latin typeface="Gotham 4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70344" y="2625798"/>
            <a:ext cx="216937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1970"/>
              </a:lnSpc>
            </a:pPr>
            <a:r>
              <a:rPr lang="en-US" sz="1775" b="1" dirty="0">
                <a:solidFill>
                  <a:srgbClr val="000000"/>
                </a:solidFill>
                <a:latin typeface="Gotham 3"/>
              </a:rPr>
              <a:t>Most-Reported</a:t>
            </a:r>
            <a:r>
              <a:rPr lang="en-US" sz="1775" dirty="0">
                <a:solidFill>
                  <a:srgbClr val="000000"/>
                </a:solidFill>
                <a:latin typeface="Gotham 3"/>
              </a:rPr>
              <a:t> </a:t>
            </a:r>
            <a:r>
              <a:rPr lang="en-US" sz="1775" b="1" dirty="0">
                <a:solidFill>
                  <a:srgbClr val="000000"/>
                </a:solidFill>
                <a:latin typeface="Gotham 3"/>
              </a:rPr>
              <a:t>Scams</a:t>
            </a:r>
          </a:p>
        </p:txBody>
      </p:sp>
      <p:sp>
        <p:nvSpPr>
          <p:cNvPr id="15" name="AutoShape 15"/>
          <p:cNvSpPr/>
          <p:nvPr/>
        </p:nvSpPr>
        <p:spPr>
          <a:xfrm>
            <a:off x="1014618" y="3331176"/>
            <a:ext cx="1880830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3579487" y="3331176"/>
            <a:ext cx="1880830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6144356" y="3331176"/>
            <a:ext cx="1880830" cy="0"/>
          </a:xfrm>
          <a:prstGeom prst="line">
            <a:avLst/>
          </a:prstGeom>
          <a:ln w="1905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 rot="23662">
            <a:off x="6930572" y="1364456"/>
            <a:ext cx="1037883" cy="0"/>
          </a:xfrm>
          <a:prstGeom prst="line">
            <a:avLst/>
          </a:prstGeom>
          <a:ln w="28575" cap="rnd">
            <a:solidFill>
              <a:srgbClr val="FFFFFF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rot="-10776337">
            <a:off x="1156765" y="1364457"/>
            <a:ext cx="1037883" cy="0"/>
          </a:xfrm>
          <a:prstGeom prst="line">
            <a:avLst/>
          </a:prstGeom>
          <a:ln w="28575" cap="rnd">
            <a:solidFill>
              <a:srgbClr val="FFFFFF">
                <a:alpha val="74902"/>
              </a:srgbClr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Freeform 23"/>
          <p:cNvSpPr/>
          <p:nvPr/>
        </p:nvSpPr>
        <p:spPr>
          <a:xfrm>
            <a:off x="8188839" y="1318846"/>
            <a:ext cx="422031" cy="105508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6"/>
                </a:lnTo>
                <a:lnTo>
                  <a:pt x="0" y="2110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10800000">
            <a:off x="514350" y="1318846"/>
            <a:ext cx="422031" cy="105508"/>
          </a:xfrm>
          <a:custGeom>
            <a:avLst/>
            <a:gdLst/>
            <a:ahLst/>
            <a:cxnLst/>
            <a:rect l="l" t="t" r="r" b="b"/>
            <a:pathLst>
              <a:path w="844062" h="211015">
                <a:moveTo>
                  <a:pt x="0" y="0"/>
                </a:moveTo>
                <a:lnTo>
                  <a:pt x="844062" y="0"/>
                </a:lnTo>
                <a:lnTo>
                  <a:pt x="844062" y="211016"/>
                </a:lnTo>
                <a:lnTo>
                  <a:pt x="0" y="2110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3435213" y="2625798"/>
            <a:ext cx="216937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1968"/>
              </a:lnSpc>
            </a:pPr>
            <a:r>
              <a:rPr lang="en-US" sz="1773" b="1" dirty="0">
                <a:solidFill>
                  <a:srgbClr val="000000"/>
                </a:solidFill>
                <a:latin typeface="Gotham 3"/>
              </a:rPr>
              <a:t>Most-Reported Means of Contact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000082" y="2625798"/>
            <a:ext cx="2169378" cy="512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1968"/>
              </a:lnSpc>
            </a:pPr>
            <a:r>
              <a:rPr lang="en-US" sz="1773" b="1" dirty="0">
                <a:solidFill>
                  <a:srgbClr val="000000"/>
                </a:solidFill>
                <a:latin typeface="Gotham 3"/>
              </a:rPr>
              <a:t>Most-Reported Payment Methods</a:t>
            </a:r>
          </a:p>
        </p:txBody>
      </p:sp>
      <p:sp>
        <p:nvSpPr>
          <p:cNvPr id="27" name="AutoShape 2">
            <a:extLst>
              <a:ext uri="{FF2B5EF4-FFF2-40B4-BE49-F238E27FC236}">
                <a16:creationId xmlns:a16="http://schemas.microsoft.com/office/drawing/2014/main" id="{4DA449DD-FBE8-2C5E-9E5B-D0A876C3F705}"/>
              </a:ext>
            </a:extLst>
          </p:cNvPr>
          <p:cNvSpPr/>
          <p:nvPr/>
        </p:nvSpPr>
        <p:spPr>
          <a:xfrm>
            <a:off x="-141210" y="5405438"/>
            <a:ext cx="9426421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TextBox 3">
            <a:extLst>
              <a:ext uri="{FF2B5EF4-FFF2-40B4-BE49-F238E27FC236}">
                <a16:creationId xmlns:a16="http://schemas.microsoft.com/office/drawing/2014/main" id="{9A9FA06B-EF49-EC4A-C595-62CDB08E7AE0}"/>
              </a:ext>
            </a:extLst>
          </p:cNvPr>
          <p:cNvSpPr txBox="1"/>
          <p:nvPr/>
        </p:nvSpPr>
        <p:spPr>
          <a:xfrm>
            <a:off x="87784" y="5624513"/>
            <a:ext cx="3926211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1025"/>
              </a:lnSpc>
            </a:pPr>
            <a:r>
              <a:rPr lang="en-US" sz="1025" b="1" spc="-53" dirty="0">
                <a:solidFill>
                  <a:srgbClr val="000000"/>
                </a:solidFill>
                <a:latin typeface="Gotham 1"/>
              </a:rPr>
              <a:t>BBB Midwest Plains</a:t>
            </a:r>
          </a:p>
        </p:txBody>
      </p:sp>
      <p:sp>
        <p:nvSpPr>
          <p:cNvPr id="29" name="TextBox 4">
            <a:extLst>
              <a:ext uri="{FF2B5EF4-FFF2-40B4-BE49-F238E27FC236}">
                <a16:creationId xmlns:a16="http://schemas.microsoft.com/office/drawing/2014/main" id="{96E256BD-6D70-EDE7-72E1-167CEC6FA2BE}"/>
              </a:ext>
            </a:extLst>
          </p:cNvPr>
          <p:cNvSpPr txBox="1"/>
          <p:nvPr/>
        </p:nvSpPr>
        <p:spPr>
          <a:xfrm>
            <a:off x="6008832" y="5618822"/>
            <a:ext cx="3047384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457200">
              <a:lnSpc>
                <a:spcPts val="1025"/>
              </a:lnSpc>
              <a:spcBef>
                <a:spcPct val="0"/>
              </a:spcBef>
            </a:pPr>
            <a:r>
              <a:rPr lang="en-US" sz="1025" spc="-53" dirty="0">
                <a:solidFill>
                  <a:srgbClr val="000000"/>
                </a:solidFill>
                <a:latin typeface="Gotham 2"/>
              </a:rPr>
              <a:t>Presenter: Josh Planos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">
            <a:extLst>
              <a:ext uri="{FF2B5EF4-FFF2-40B4-BE49-F238E27FC236}">
                <a16:creationId xmlns:a16="http://schemas.microsoft.com/office/drawing/2014/main" id="{1F2689D3-1566-190F-0DB9-57277671023A}"/>
              </a:ext>
            </a:extLst>
          </p:cNvPr>
          <p:cNvSpPr/>
          <p:nvPr/>
        </p:nvSpPr>
        <p:spPr>
          <a:xfrm>
            <a:off x="-141210" y="5405438"/>
            <a:ext cx="9426421" cy="0"/>
          </a:xfrm>
          <a:prstGeom prst="line">
            <a:avLst/>
          </a:prstGeom>
          <a:ln w="2857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3842199" y="784024"/>
            <a:ext cx="1072609" cy="3402614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4" name="Group 4"/>
          <p:cNvGrpSpPr/>
          <p:nvPr/>
        </p:nvGrpSpPr>
        <p:grpSpPr>
          <a:xfrm>
            <a:off x="-141210" y="3004310"/>
            <a:ext cx="4519713" cy="2996441"/>
            <a:chOff x="0" y="0"/>
            <a:chExt cx="12052568" cy="7990508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/>
            <a:srcRect t="308" b="308"/>
            <a:stretch>
              <a:fillRect/>
            </a:stretch>
          </p:blipFill>
          <p:spPr>
            <a:xfrm>
              <a:off x="0" y="0"/>
              <a:ext cx="12052568" cy="7990508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659428" y="1368776"/>
            <a:ext cx="3095807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4679"/>
              </a:lnSpc>
            </a:pPr>
            <a:r>
              <a:rPr lang="en-US" sz="4679" b="1" dirty="0">
                <a:solidFill>
                  <a:srgbClr val="000000"/>
                </a:solidFill>
                <a:latin typeface="Gotham 1"/>
              </a:rPr>
              <a:t>Thank</a:t>
            </a:r>
          </a:p>
          <a:p>
            <a:pPr defTabSz="457200">
              <a:lnSpc>
                <a:spcPts val="4679"/>
              </a:lnSpc>
              <a:spcBef>
                <a:spcPct val="0"/>
              </a:spcBef>
            </a:pPr>
            <a:r>
              <a:rPr lang="en-US" sz="4679" b="1" dirty="0">
                <a:solidFill>
                  <a:srgbClr val="000000"/>
                </a:solidFill>
                <a:latin typeface="Gotham 1"/>
              </a:rPr>
              <a:t>You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13537" y="2451903"/>
            <a:ext cx="3153004" cy="212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1750"/>
              </a:lnSpc>
            </a:pPr>
            <a:r>
              <a:rPr lang="en-US" sz="1250" dirty="0">
                <a:solidFill>
                  <a:srgbClr val="000000"/>
                </a:solidFill>
                <a:latin typeface="Montserrat"/>
              </a:rPr>
              <a:t>Contact us to get more info</a:t>
            </a:r>
          </a:p>
        </p:txBody>
      </p:sp>
      <p:sp>
        <p:nvSpPr>
          <p:cNvPr id="8" name="Freeform 8"/>
          <p:cNvSpPr/>
          <p:nvPr/>
        </p:nvSpPr>
        <p:spPr>
          <a:xfrm>
            <a:off x="5413537" y="2894317"/>
            <a:ext cx="239253" cy="168375"/>
          </a:xfrm>
          <a:custGeom>
            <a:avLst/>
            <a:gdLst/>
            <a:ahLst/>
            <a:cxnLst/>
            <a:rect l="l" t="t" r="r" b="b"/>
            <a:pathLst>
              <a:path w="478506" h="336749">
                <a:moveTo>
                  <a:pt x="0" y="0"/>
                </a:moveTo>
                <a:lnTo>
                  <a:pt x="478506" y="0"/>
                </a:lnTo>
                <a:lnTo>
                  <a:pt x="478506" y="336749"/>
                </a:lnTo>
                <a:lnTo>
                  <a:pt x="0" y="3367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413537" y="3690451"/>
            <a:ext cx="274674" cy="274675"/>
          </a:xfrm>
          <a:custGeom>
            <a:avLst/>
            <a:gdLst/>
            <a:ahLst/>
            <a:cxnLst/>
            <a:rect l="l" t="t" r="r" b="b"/>
            <a:pathLst>
              <a:path w="549347" h="549349">
                <a:moveTo>
                  <a:pt x="0" y="0"/>
                </a:moveTo>
                <a:lnTo>
                  <a:pt x="549347" y="0"/>
                </a:lnTo>
                <a:lnTo>
                  <a:pt x="549347" y="549348"/>
                </a:lnTo>
                <a:lnTo>
                  <a:pt x="0" y="5493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5906167" y="2856266"/>
            <a:ext cx="2899781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000000"/>
                </a:solidFill>
                <a:latin typeface="Gotham 4"/>
              </a:rPr>
              <a:t>jplanos@bbbinc.org</a:t>
            </a:r>
          </a:p>
        </p:txBody>
      </p:sp>
      <p:sp>
        <p:nvSpPr>
          <p:cNvPr id="11" name="Freeform 11"/>
          <p:cNvSpPr/>
          <p:nvPr/>
        </p:nvSpPr>
        <p:spPr>
          <a:xfrm>
            <a:off x="5413537" y="3291242"/>
            <a:ext cx="230210" cy="230210"/>
          </a:xfrm>
          <a:custGeom>
            <a:avLst/>
            <a:gdLst/>
            <a:ahLst/>
            <a:cxnLst/>
            <a:rect l="l" t="t" r="r" b="b"/>
            <a:pathLst>
              <a:path w="460420" h="460420">
                <a:moveTo>
                  <a:pt x="0" y="0"/>
                </a:moveTo>
                <a:lnTo>
                  <a:pt x="460420" y="0"/>
                </a:lnTo>
                <a:lnTo>
                  <a:pt x="460420" y="460419"/>
                </a:lnTo>
                <a:lnTo>
                  <a:pt x="0" y="4604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800" b="-800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901646" y="3284109"/>
            <a:ext cx="2495524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000000"/>
                </a:solidFill>
                <a:latin typeface="Gotham 4"/>
              </a:rPr>
              <a:t>402-391-7612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886201" y="3705551"/>
            <a:ext cx="2864974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457200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000000"/>
                </a:solidFill>
                <a:latin typeface="Gotham 4"/>
              </a:rPr>
              <a:t>@bbbmidwestplains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263177" y="1277707"/>
            <a:ext cx="3880824" cy="333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457200">
              <a:lnSpc>
                <a:spcPts val="2640"/>
              </a:lnSpc>
            </a:pPr>
            <a:r>
              <a:rPr lang="en-US" sz="2750" b="1" dirty="0">
                <a:solidFill>
                  <a:srgbClr val="000000"/>
                </a:solidFill>
                <a:latin typeface="Gotham 3"/>
              </a:rPr>
              <a:t>BBB Midwest Plains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375245" y="1656802"/>
            <a:ext cx="3259187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457200">
              <a:lnSpc>
                <a:spcPts val="1200"/>
              </a:lnSpc>
            </a:pPr>
            <a:r>
              <a:rPr lang="en-US" sz="1250" dirty="0">
                <a:solidFill>
                  <a:srgbClr val="000000"/>
                </a:solidFill>
                <a:latin typeface="Gotham 4 Italics"/>
              </a:rPr>
              <a:t>Serving Kansas, Nebraska, South Dakota, </a:t>
            </a:r>
          </a:p>
          <a:p>
            <a:pPr algn="ctr" defTabSz="457200">
              <a:lnSpc>
                <a:spcPts val="1200"/>
              </a:lnSpc>
            </a:pPr>
            <a:r>
              <a:rPr lang="en-US" sz="1250" dirty="0">
                <a:solidFill>
                  <a:srgbClr val="000000"/>
                </a:solidFill>
                <a:latin typeface="Gotham 4 Italics"/>
              </a:rPr>
              <a:t>Southwest Iowa and Western Missouri</a:t>
            </a: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AF30351E-84EB-C7A9-A3C8-9106E165F3CC}"/>
              </a:ext>
            </a:extLst>
          </p:cNvPr>
          <p:cNvSpPr txBox="1"/>
          <p:nvPr/>
        </p:nvSpPr>
        <p:spPr>
          <a:xfrm>
            <a:off x="6008832" y="5618822"/>
            <a:ext cx="3047384" cy="128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 defTabSz="457200">
              <a:lnSpc>
                <a:spcPts val="1025"/>
              </a:lnSpc>
              <a:spcBef>
                <a:spcPct val="0"/>
              </a:spcBef>
            </a:pPr>
            <a:r>
              <a:rPr lang="en-US" sz="1025" spc="-53" dirty="0">
                <a:solidFill>
                  <a:srgbClr val="000000"/>
                </a:solidFill>
                <a:latin typeface="Gotham 2"/>
              </a:rPr>
              <a:t>Presenter: Josh Planos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039BD-DBB1-42BF-92E0-11DE0EAF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AARP Fraud Watch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59460-E746-4A93-A40B-6DC5D74C3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2950"/>
            <a:ext cx="9144000" cy="8955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CA945F-F323-4994-B6CC-F67864F1A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972" y="2718496"/>
            <a:ext cx="7582580" cy="316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192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0C671F-ADD0-0E41-A679-ED48D5FBA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164531"/>
            <a:ext cx="4040188" cy="479822"/>
          </a:xfrm>
        </p:spPr>
        <p:txBody>
          <a:bodyPr/>
          <a:lstStyle/>
          <a:p>
            <a:r>
              <a:rPr lang="en-US" dirty="0"/>
              <a:t>About the Helpline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35F2CD-8E77-2449-953B-22C58D661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02498" y="2207057"/>
            <a:ext cx="4041775" cy="822633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</a:pPr>
            <a:r>
              <a:rPr lang="en-US" dirty="0"/>
              <a:t>Most Common </a:t>
            </a:r>
          </a:p>
          <a:p>
            <a:pPr>
              <a:spcBef>
                <a:spcPts val="200"/>
              </a:spcBef>
            </a:pPr>
            <a:r>
              <a:rPr lang="en-US" dirty="0"/>
              <a:t>Scams Reported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B235721-3E21-4E47-9C38-1D6A6062EF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" y="2675283"/>
            <a:ext cx="4040189" cy="2612203"/>
          </a:xfrm>
        </p:spPr>
        <p:txBody>
          <a:bodyPr>
            <a:normAutofit fontScale="92500" lnSpcReduction="10000"/>
          </a:bodyPr>
          <a:lstStyle/>
          <a:p>
            <a:pPr marL="514337" indent="-51433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 panose="020B0604020202020204" pitchFamily="34" charset="0"/>
              </a:rPr>
              <a:t>Free to everyone</a:t>
            </a:r>
          </a:p>
          <a:p>
            <a:pPr marL="514337" indent="-51433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 panose="020B0604020202020204" pitchFamily="34" charset="0"/>
              </a:rPr>
              <a:t>Report a scam </a:t>
            </a:r>
          </a:p>
          <a:p>
            <a:pPr marL="514337" indent="-51433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 panose="020B0604020202020204" pitchFamily="34" charset="0"/>
              </a:rPr>
              <a:t>Get help figuring out if something is legitimate</a:t>
            </a:r>
          </a:p>
          <a:p>
            <a:pPr marL="514337" indent="-514337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cs typeface="Arial" panose="020B0604020202020204" pitchFamily="34" charset="0"/>
              </a:rPr>
              <a:t>Get help if you or a loved one has been targeted</a:t>
            </a:r>
          </a:p>
          <a:p>
            <a:br>
              <a:rPr lang="en-US" b="1" spc="188" dirty="0">
                <a:solidFill>
                  <a:srgbClr val="FF0000"/>
                </a:solidFill>
                <a:latin typeface="Antonio Bold"/>
              </a:rPr>
            </a:br>
            <a:endParaRPr lang="en-US" dirty="0"/>
          </a:p>
          <a:p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EFE8353-A033-4E4A-8A09-D8ACA474AEF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45025" y="3022603"/>
            <a:ext cx="3272688" cy="1733246"/>
          </a:xfrm>
        </p:spPr>
        <p:txBody>
          <a:bodyPr>
            <a:normAutofit fontScale="92500" lnSpcReduction="10000"/>
          </a:bodyPr>
          <a:lstStyle/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Impostor Scams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Romance Scams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Prize/Sweepstakes Scams</a:t>
            </a:r>
          </a:p>
          <a:p>
            <a:pPr marL="342892" indent="-342892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chemeClr val="tx1"/>
                </a:solidFill>
              </a:rPr>
              <a:t>Can You Do Me a Favor? </a:t>
            </a:r>
            <a:r>
              <a:rPr lang="en-US" sz="2200" dirty="0">
                <a:solidFill>
                  <a:schemeClr val="tx1"/>
                </a:solidFill>
              </a:rPr>
              <a:t>Scams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  <a:p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7199E65-F048-4725-916D-C79B12305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109" y="966316"/>
            <a:ext cx="1947892" cy="1733246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E6BA34-425D-E844-ADBE-8C715F5FAA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1" y="1446565"/>
            <a:ext cx="8228013" cy="479822"/>
          </a:xfrm>
        </p:spPr>
        <p:txBody>
          <a:bodyPr/>
          <a:lstStyle/>
          <a:p>
            <a:r>
              <a:rPr lang="en-US" dirty="0"/>
              <a:t>AARP Fraud Watch Network Helpline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CCD981-76AA-4CA4-A510-E335E87844AF}"/>
              </a:ext>
            </a:extLst>
          </p:cNvPr>
          <p:cNvSpPr txBox="1"/>
          <p:nvPr/>
        </p:nvSpPr>
        <p:spPr>
          <a:xfrm>
            <a:off x="1091612" y="4810390"/>
            <a:ext cx="2417133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b="1" spc="188" dirty="0">
                <a:solidFill>
                  <a:prstClr val="black"/>
                </a:solidFill>
                <a:latin typeface="Calibri" panose="020F0502020204030204"/>
              </a:rPr>
              <a:t>The Helpline receives around 100k calls a year</a:t>
            </a:r>
            <a:r>
              <a:rPr lang="en-US" b="1" spc="117" dirty="0">
                <a:solidFill>
                  <a:srgbClr val="191919"/>
                </a:solidFill>
                <a:latin typeface="Calibri" panose="020F0502020204030204"/>
              </a:rPr>
              <a:t>.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CB963C-9E3E-4AAE-8B0D-2A9E2FBB288E}"/>
              </a:ext>
            </a:extLst>
          </p:cNvPr>
          <p:cNvSpPr txBox="1"/>
          <p:nvPr/>
        </p:nvSpPr>
        <p:spPr>
          <a:xfrm>
            <a:off x="5287922" y="4817479"/>
            <a:ext cx="2417133" cy="92333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b="1" spc="188" dirty="0">
                <a:solidFill>
                  <a:prstClr val="black"/>
                </a:solidFill>
                <a:latin typeface="Calibri" panose="020F0502020204030204"/>
              </a:rPr>
              <a:t>The average call time was over</a:t>
            </a:r>
            <a:r>
              <a:rPr lang="en-US" b="1" spc="188" dirty="0">
                <a:solidFill>
                  <a:prstClr val="white"/>
                </a:solidFill>
                <a:latin typeface="Calibri" panose="020F0502020204030204"/>
              </a:rPr>
              <a:t> 20</a:t>
            </a:r>
            <a:r>
              <a:rPr lang="en-US" b="1" spc="188" dirty="0">
                <a:solidFill>
                  <a:prstClr val="black"/>
                </a:solidFill>
                <a:latin typeface="Calibri" panose="020F0502020204030204"/>
              </a:rPr>
              <a:t> minutes.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664009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16DA0-DFF6-6ACA-AFEE-EC48C7CA50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568" y="4821995"/>
            <a:ext cx="3204891" cy="554471"/>
          </a:xfrm>
        </p:spPr>
        <p:txBody>
          <a:bodyPr/>
          <a:lstStyle/>
          <a:p>
            <a:pPr marL="0" indent="0">
              <a:buNone/>
            </a:pPr>
            <a:r>
              <a:rPr lang="en-US" b="0" i="0" u="none" strike="noStrike" dirty="0">
                <a:solidFill>
                  <a:srgbClr val="2A2A2A"/>
                </a:solidFill>
                <a:effectLst/>
                <a:latin typeface="ff-dagny-web-pro"/>
                <a:hlinkClick r:id="rId3"/>
              </a:rPr>
              <a:t>aarp.org/VetsFraudCenter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EC9742-C5D0-D1C9-0245-3D361E38A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9118" y="610592"/>
            <a:ext cx="2953086" cy="33042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8B4800-747C-29DD-358C-0846CB85F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796" y="1003108"/>
            <a:ext cx="4772139" cy="34601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E2310A-0854-6B99-8F9D-B0F304576F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1125" y="3273293"/>
            <a:ext cx="4643762" cy="23799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390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B4E53FF1-A22C-4609-8C66-9A583650175A}"/>
              </a:ext>
            </a:extLst>
          </p:cNvPr>
          <p:cNvSpPr txBox="1">
            <a:spLocks/>
          </p:cNvSpPr>
          <p:nvPr/>
        </p:nvSpPr>
        <p:spPr>
          <a:xfrm>
            <a:off x="457200" y="395614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National Data</a:t>
            </a:r>
          </a:p>
        </p:txBody>
      </p:sp>
      <p:pic>
        <p:nvPicPr>
          <p:cNvPr id="2" name="slide2" descr="Infographic">
            <a:extLst>
              <a:ext uri="{FF2B5EF4-FFF2-40B4-BE49-F238E27FC236}">
                <a16:creationId xmlns:a16="http://schemas.microsoft.com/office/drawing/2014/main" id="{68140FB3-001F-FA17-0302-A015AB87E4F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023"/>
          <a:stretch/>
        </p:blipFill>
        <p:spPr>
          <a:xfrm>
            <a:off x="1143000" y="1371600"/>
            <a:ext cx="7010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454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25BF246-E866-4398-A5D9-DF27B7EC7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762000"/>
            <a:ext cx="8001000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991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36AC6E-953C-4ABD-83B3-DD6AFB216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914400"/>
            <a:ext cx="8001000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3038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latin typeface="+mj-lt"/>
              </a:rPr>
              <a:t>Keep up with the latest scams and share with your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8001000" cy="1981200"/>
          </a:xfrm>
        </p:spPr>
        <p:txBody>
          <a:bodyPr>
            <a:noAutofit/>
          </a:bodyPr>
          <a:lstStyle/>
          <a:p>
            <a:r>
              <a:rPr lang="en-US" dirty="0"/>
              <a:t>Sign up: </a:t>
            </a:r>
            <a:r>
              <a:rPr lang="en-US" dirty="0">
                <a:hlinkClick r:id="rId3"/>
              </a:rPr>
              <a:t>ftc.gov/ConsumerAlerts</a:t>
            </a:r>
            <a:br>
              <a:rPr lang="en-US" dirty="0"/>
            </a:br>
            <a:endParaRPr lang="en-US" i="1" dirty="0"/>
          </a:p>
          <a:p>
            <a:r>
              <a:rPr lang="en-US" dirty="0"/>
              <a:t>Order publications: </a:t>
            </a:r>
            <a:r>
              <a:rPr lang="en-US" dirty="0">
                <a:hlinkClick r:id="rId4"/>
              </a:rPr>
              <a:t>ftc.gov/bulkorder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1917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+mj-lt"/>
              </a:rPr>
              <a:t>Use and Share Free FTC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73914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3"/>
              </a:rPr>
              <a:t>consumer.ftc.gov</a:t>
            </a:r>
            <a:r>
              <a:rPr lang="en-US" dirty="0"/>
              <a:t>: hundreds of fraud articles</a:t>
            </a:r>
          </a:p>
          <a:p>
            <a:pPr marL="457200" lvl="1" indent="0">
              <a:buNone/>
            </a:pPr>
            <a:endParaRPr lang="en-US" sz="2800" dirty="0"/>
          </a:p>
          <a:p>
            <a:r>
              <a:rPr lang="en-US" dirty="0">
                <a:hlinkClick r:id="rId4"/>
              </a:rPr>
              <a:t>consumer.gov</a:t>
            </a:r>
            <a:r>
              <a:rPr lang="en-US" dirty="0"/>
              <a:t>: consumer protection basics, plain and simple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dirty="0">
                <a:hlinkClick r:id="rId5"/>
              </a:rPr>
              <a:t>ftc.gov/PassItOn</a:t>
            </a:r>
            <a:r>
              <a:rPr lang="en-US" dirty="0"/>
              <a:t>: helping older adults protect others from fraud</a:t>
            </a:r>
            <a:br>
              <a:rPr lang="en-US" dirty="0"/>
            </a:br>
            <a:endParaRPr lang="en-US" dirty="0"/>
          </a:p>
          <a:p>
            <a:r>
              <a:rPr lang="en-US" dirty="0">
                <a:hlinkClick r:id="rId6"/>
              </a:rPr>
              <a:t>YouTube.com/FTCVideos</a:t>
            </a:r>
            <a:r>
              <a:rPr lang="en-US" dirty="0"/>
              <a:t>: view and share videos</a:t>
            </a:r>
            <a:r>
              <a:rPr lang="en-US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73899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+mj-lt"/>
              </a:rPr>
              <a:t>Talk to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4419600"/>
          </a:xfrm>
        </p:spPr>
        <p:txBody>
          <a:bodyPr>
            <a:noAutofit/>
          </a:bodyPr>
          <a:lstStyle/>
          <a:p>
            <a:r>
              <a:rPr lang="en-US" sz="2400" b="1" dirty="0"/>
              <a:t>Help for Kansas’s Congressional delegation</a:t>
            </a:r>
          </a:p>
          <a:p>
            <a:pPr lvl="1"/>
            <a:r>
              <a:rPr lang="en-US" dirty="0"/>
              <a:t>Derick Rill, FTC’s Office of Congressional Relations</a:t>
            </a:r>
            <a:br>
              <a:rPr lang="en-US" dirty="0"/>
            </a:br>
            <a:r>
              <a:rPr lang="en-US" dirty="0">
                <a:hlinkClick r:id="rId3"/>
              </a:rPr>
              <a:t>drill@ftc.gov</a:t>
            </a:r>
            <a:r>
              <a:rPr lang="en-US" dirty="0"/>
              <a:t> or 202-326-3007</a:t>
            </a:r>
          </a:p>
          <a:p>
            <a:pPr lvl="1"/>
            <a:endParaRPr lang="en-US" sz="1050" dirty="0"/>
          </a:p>
          <a:p>
            <a:pPr lvl="1"/>
            <a:endParaRPr lang="en-US" sz="1050" dirty="0"/>
          </a:p>
          <a:p>
            <a:r>
              <a:rPr lang="en-US" sz="2400" b="1" dirty="0"/>
              <a:t>Consumer Sentinel Network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>
                <a:hlinkClick r:id="rId4"/>
              </a:rPr>
              <a:t>ftc.gov/enforcement/consumer-sentinel-network</a:t>
            </a:r>
            <a:endParaRPr lang="en-US" sz="2400" b="1" dirty="0"/>
          </a:p>
          <a:p>
            <a:pPr lvl="1"/>
            <a:r>
              <a:rPr lang="en-US" dirty="0"/>
              <a:t>Nick Mastrocinque: </a:t>
            </a:r>
            <a:r>
              <a:rPr lang="en-US" dirty="0">
                <a:hlinkClick r:id="rId5"/>
              </a:rPr>
              <a:t>nmastrocinque@ftc.gov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2308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54"/>
            <a:ext cx="8229600" cy="1447800"/>
          </a:xfrm>
        </p:spPr>
        <p:txBody>
          <a:bodyPr/>
          <a:lstStyle/>
          <a:p>
            <a:r>
              <a:rPr lang="en-US" b="1" dirty="0">
                <a:latin typeface="+mj-lt"/>
              </a:rPr>
              <a:t>Q&amp;A</a:t>
            </a:r>
          </a:p>
        </p:txBody>
      </p:sp>
      <p:sp>
        <p:nvSpPr>
          <p:cNvPr id="4" name="Rectangle 3"/>
          <p:cNvSpPr/>
          <p:nvPr/>
        </p:nvSpPr>
        <p:spPr>
          <a:xfrm>
            <a:off x="462148" y="903699"/>
            <a:ext cx="838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00B7E8"/>
              </a:buClr>
            </a:pPr>
            <a:r>
              <a:rPr lang="en-US" sz="3200" b="1" dirty="0">
                <a:solidFill>
                  <a:srgbClr val="016699"/>
                </a:solidFill>
                <a:cs typeface="Arial" pitchFamily="34" charset="0"/>
              </a:rPr>
              <a:t>Presenters:</a:t>
            </a:r>
          </a:p>
        </p:txBody>
      </p:sp>
      <p:sp>
        <p:nvSpPr>
          <p:cNvPr id="5" name="Rectangle 4"/>
          <p:cNvSpPr/>
          <p:nvPr/>
        </p:nvSpPr>
        <p:spPr>
          <a:xfrm>
            <a:off x="202504" y="1456212"/>
            <a:ext cx="864164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1999CE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Joannie Wei,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FTC, Midwest Regional Office</a:t>
            </a:r>
          </a:p>
          <a:p>
            <a:pPr marL="342900" indent="-342900">
              <a:buClr>
                <a:srgbClr val="1999CE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Fran Oleen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Office of Kansas Attorney General Kris Kobach</a:t>
            </a:r>
          </a:p>
          <a:p>
            <a:pPr marL="342900" indent="-342900">
              <a:buClr>
                <a:srgbClr val="1999CE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3232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Jon Fleenor, </a:t>
            </a:r>
            <a:r>
              <a:rPr lang="en-US" sz="2400" dirty="0">
                <a:solidFill>
                  <a:srgbClr val="23232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U.S. Attorney’s Office – District of Kansas </a:t>
            </a:r>
            <a:endParaRPr lang="en-US" sz="2400" dirty="0">
              <a:solidFill>
                <a:srgbClr val="232323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1999CE"/>
              </a:buClr>
              <a:buFont typeface="Arial" panose="020B0604020202020204" pitchFamily="34" charset="0"/>
              <a:buChar char="•"/>
            </a:pPr>
            <a:r>
              <a:rPr lang="en-US" sz="2400" b="1">
                <a:solidFill>
                  <a:srgbClr val="23232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Matt Keenan</a:t>
            </a:r>
            <a:r>
              <a:rPr lang="en-US" sz="2400" b="1" dirty="0">
                <a:solidFill>
                  <a:srgbClr val="23232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23232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Kansas Legal Services </a:t>
            </a:r>
          </a:p>
          <a:p>
            <a:pPr marL="342900" indent="-342900">
              <a:buClr>
                <a:srgbClr val="1999CE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3232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Josh Planos</a:t>
            </a:r>
            <a:r>
              <a:rPr lang="en-US" sz="2400" b="1" dirty="0">
                <a:solidFill>
                  <a:srgbClr val="23232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23232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Better Business Bureau of Kansas</a:t>
            </a:r>
            <a:endParaRPr lang="en-US" sz="2400" dirty="0">
              <a:solidFill>
                <a:srgbClr val="23232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1999CE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Mary Tritsch,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232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AARP Kansas</a:t>
            </a:r>
            <a:endParaRPr lang="en-US" sz="2400" dirty="0">
              <a:solidFill>
                <a:srgbClr val="23232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buClr>
                <a:srgbClr val="1999CE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Cristina Miranda,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FTC, Division of Consumer and Business Education</a:t>
            </a:r>
          </a:p>
          <a:p>
            <a:pPr marL="342900" indent="-342900">
              <a:buClr>
                <a:srgbClr val="1999CE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Andrew Rayo,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FTC, Division of Consumer and Business Education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1440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+mj-lt"/>
              </a:rPr>
              <a:t>Thank you for joining us!  </a:t>
            </a:r>
            <a:br>
              <a:rPr lang="en-US" sz="5400" b="1" dirty="0"/>
            </a:br>
            <a:endParaRPr lang="en-US" b="1" dirty="0">
              <a:latin typeface="+mj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524000"/>
            <a:ext cx="7924800" cy="2514600"/>
          </a:xfrm>
        </p:spPr>
        <p:txBody>
          <a:bodyPr>
            <a:noAutofit/>
          </a:bodyPr>
          <a:lstStyle/>
          <a:p>
            <a:pPr lvl="1"/>
            <a:endParaRPr lang="en-US" b="1" dirty="0"/>
          </a:p>
          <a:p>
            <a:pPr>
              <a:buClr>
                <a:srgbClr val="FFC000"/>
              </a:buClr>
            </a:pPr>
            <a:r>
              <a:rPr lang="en-US" sz="2400" b="1" dirty="0"/>
              <a:t>Slides available at:  </a:t>
            </a:r>
            <a:r>
              <a:rPr lang="en-US" sz="2400" b="1" u="sng" dirty="0"/>
              <a:t>consumer.gov/StateWebinars</a:t>
            </a:r>
          </a:p>
          <a:p>
            <a:pPr marL="457200" indent="-457200">
              <a:buClr>
                <a:srgbClr val="FFC000"/>
              </a:buClr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lvl="1">
              <a:spcBef>
                <a:spcPts val="0"/>
              </a:spcBef>
            </a:pPr>
            <a:r>
              <a:rPr lang="en-US" b="1" i="1" dirty="0">
                <a:solidFill>
                  <a:schemeClr val="tx1"/>
                </a:solidFill>
              </a:rPr>
              <a:t>Please spread the word to fight fraud and </a:t>
            </a:r>
          </a:p>
          <a:p>
            <a:pPr lvl="1">
              <a:spcBef>
                <a:spcPts val="0"/>
              </a:spcBef>
            </a:pPr>
            <a:r>
              <a:rPr lang="en-US" b="1" i="1" dirty="0">
                <a:solidFill>
                  <a:schemeClr val="tx1"/>
                </a:solidFill>
              </a:rPr>
              <a:t>identity theft throughout Kansas!</a:t>
            </a:r>
          </a:p>
          <a:p>
            <a:pPr lvl="1">
              <a:spcBef>
                <a:spcPts val="0"/>
              </a:spcBef>
            </a:pPr>
            <a:endParaRPr lang="en-US" b="1" i="1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endParaRPr lang="en-US" b="1" i="1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Feedback about the webinar: </a:t>
            </a:r>
            <a:r>
              <a:rPr lang="en-US" dirty="0">
                <a:hlinkClick r:id="rId3"/>
              </a:rPr>
              <a:t>everycommunity@ftc.gov</a:t>
            </a:r>
            <a:r>
              <a:rPr lang="en-US" dirty="0"/>
              <a:t> </a:t>
            </a:r>
          </a:p>
          <a:p>
            <a:pPr lvl="1">
              <a:spcBef>
                <a:spcPts val="0"/>
              </a:spcBef>
            </a:pPr>
            <a:endParaRPr lang="en-US" b="1" i="1" dirty="0">
              <a:solidFill>
                <a:schemeClr val="tx1"/>
              </a:solidFill>
            </a:endParaRPr>
          </a:p>
          <a:p>
            <a:endParaRPr lang="en-US" sz="2400" b="1" i="1" dirty="0"/>
          </a:p>
        </p:txBody>
      </p:sp>
      <p:pic>
        <p:nvPicPr>
          <p:cNvPr id="3074" name="Picture 2" descr="K:\BCP\1152DCBE\Graphics\FTCSeals\Transp PNGs\FTCSeal_Color_ Tran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13" y="5639400"/>
            <a:ext cx="1058245" cy="106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172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B4E53FF1-A22C-4609-8C66-9A583650175A}"/>
              </a:ext>
            </a:extLst>
          </p:cNvPr>
          <p:cNvSpPr txBox="1">
            <a:spLocks/>
          </p:cNvSpPr>
          <p:nvPr/>
        </p:nvSpPr>
        <p:spPr>
          <a:xfrm>
            <a:off x="457200" y="2743200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en-US" sz="4000" b="1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78C466-6A0E-DDEB-26E3-B87D068D73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809"/>
          <a:stretch/>
        </p:blipFill>
        <p:spPr>
          <a:xfrm>
            <a:off x="758243" y="2209800"/>
            <a:ext cx="7627514" cy="220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848CDA-807A-34AC-7BF7-7E92B2ECFB87}"/>
              </a:ext>
            </a:extLst>
          </p:cNvPr>
          <p:cNvSpPr txBox="1"/>
          <p:nvPr/>
        </p:nvSpPr>
        <p:spPr>
          <a:xfrm>
            <a:off x="1638299" y="1143000"/>
            <a:ext cx="586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2"/>
                </a:solidFill>
              </a:rPr>
              <a:t>National Data</a:t>
            </a:r>
          </a:p>
        </p:txBody>
      </p:sp>
    </p:spTree>
    <p:extLst>
      <p:ext uri="{BB962C8B-B14F-4D97-AF65-F5344CB8AC3E}">
        <p14:creationId xmlns:p14="http://schemas.microsoft.com/office/powerpoint/2010/main" val="10990471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All Reports by State">
            <a:extLst>
              <a:ext uri="{FF2B5EF4-FFF2-40B4-BE49-F238E27FC236}">
                <a16:creationId xmlns:a16="http://schemas.microsoft.com/office/drawing/2014/main" id="{394CA9F8-C81C-B534-02C8-93738A7B15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9" y="0"/>
            <a:ext cx="8876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2" descr="Fraud by State">
            <a:extLst>
              <a:ext uri="{FF2B5EF4-FFF2-40B4-BE49-F238E27FC236}">
                <a16:creationId xmlns:a16="http://schemas.microsoft.com/office/drawing/2014/main" id="{699EDF88-B77E-DDB3-A4F6-B4B6F78CF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58" y="0"/>
            <a:ext cx="8876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435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524000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j-lt"/>
              </a:rPr>
              <a:t>THE LATEST SCAMS</a:t>
            </a:r>
          </a:p>
        </p:txBody>
      </p:sp>
    </p:spTree>
    <p:extLst>
      <p:ext uri="{BB962C8B-B14F-4D97-AF65-F5344CB8AC3E}">
        <p14:creationId xmlns:p14="http://schemas.microsoft.com/office/powerpoint/2010/main" val="116533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CA4C78-42CD-4156-8DA8-63D14A8A0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" y="762000"/>
            <a:ext cx="8001000" cy="450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56553"/>
      </p:ext>
    </p:extLst>
  </p:cSld>
  <p:clrMapOvr>
    <a:masterClrMapping/>
  </p:clrMapOvr>
</p:sld>
</file>

<file path=ppt/theme/theme1.xml><?xml version="1.0" encoding="utf-8"?>
<a:theme xmlns:a="http://schemas.openxmlformats.org/drawingml/2006/main" name="fraud-affects-every-community2">
  <a:themeElements>
    <a:clrScheme name="Custom 2">
      <a:dk1>
        <a:sysClr val="windowText" lastClr="000000"/>
      </a:dk1>
      <a:lt1>
        <a:sysClr val="window" lastClr="FFFFFF"/>
      </a:lt1>
      <a:dk2>
        <a:srgbClr val="000000"/>
      </a:dk2>
      <a:lt2>
        <a:srgbClr val="016699"/>
      </a:lt2>
      <a:accent1>
        <a:srgbClr val="00B7E8"/>
      </a:accent1>
      <a:accent2>
        <a:srgbClr val="00B7E8"/>
      </a:accent2>
      <a:accent3>
        <a:srgbClr val="00B7E8"/>
      </a:accent3>
      <a:accent4>
        <a:srgbClr val="00B7E8"/>
      </a:accent4>
      <a:accent5>
        <a:srgbClr val="00B7E8"/>
      </a:accent5>
      <a:accent6>
        <a:srgbClr val="00B7E8"/>
      </a:accent6>
      <a:hlink>
        <a:srgbClr val="016699"/>
      </a:hlink>
      <a:folHlink>
        <a:srgbClr val="01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022 DIY Toolkit Design Theme">
  <a:themeElements>
    <a:clrScheme name="AARP New DIY Template ">
      <a:dk1>
        <a:srgbClr val="141313"/>
      </a:dk1>
      <a:lt1>
        <a:srgbClr val="FFFFFF"/>
      </a:lt1>
      <a:dk2>
        <a:srgbClr val="EC1300"/>
      </a:dk2>
      <a:lt2>
        <a:srgbClr val="F2F2F2"/>
      </a:lt2>
      <a:accent1>
        <a:srgbClr val="6C6860"/>
      </a:accent1>
      <a:accent2>
        <a:srgbClr val="FFC5C0"/>
      </a:accent2>
      <a:accent3>
        <a:srgbClr val="F75D59"/>
      </a:accent3>
      <a:accent4>
        <a:srgbClr val="DADADA"/>
      </a:accent4>
      <a:accent5>
        <a:srgbClr val="F2F2F2"/>
      </a:accent5>
      <a:accent6>
        <a:srgbClr val="FFFFFF"/>
      </a:accent6>
      <a:hlink>
        <a:srgbClr val="3C3C3B"/>
      </a:hlink>
      <a:folHlink>
        <a:srgbClr val="00000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2 DIY Toolkit Design Theme" id="{56EB43BA-D0AA-4F17-BAEF-3C857CA64D96}" vid="{1D6A72FC-BD66-48EB-A28E-BB5EFA40CFBF}"/>
    </a:ext>
  </a:extLst>
</a:theme>
</file>

<file path=ppt/theme/theme4.xml><?xml version="1.0" encoding="utf-8"?>
<a:theme xmlns:a="http://schemas.openxmlformats.org/drawingml/2006/main" name="1_Custom Design">
  <a:themeElements>
    <a:clrScheme name="AARP New DIY Template ">
      <a:dk1>
        <a:srgbClr val="141313"/>
      </a:dk1>
      <a:lt1>
        <a:srgbClr val="FFFFFF"/>
      </a:lt1>
      <a:dk2>
        <a:srgbClr val="EC1300"/>
      </a:dk2>
      <a:lt2>
        <a:srgbClr val="F2F2F2"/>
      </a:lt2>
      <a:accent1>
        <a:srgbClr val="6C6860"/>
      </a:accent1>
      <a:accent2>
        <a:srgbClr val="FFC5C0"/>
      </a:accent2>
      <a:accent3>
        <a:srgbClr val="F75D59"/>
      </a:accent3>
      <a:accent4>
        <a:srgbClr val="DADADA"/>
      </a:accent4>
      <a:accent5>
        <a:srgbClr val="F2F2F2"/>
      </a:accent5>
      <a:accent6>
        <a:srgbClr val="FFFFFF"/>
      </a:accent6>
      <a:hlink>
        <a:srgbClr val="3C3C3B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AG2019_WideScreen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3C69"/>
      </a:accent1>
      <a:accent2>
        <a:srgbClr val="981E32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81E32"/>
      </a:hlink>
      <a:folHlink>
        <a:srgbClr val="DF5F74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AG2019_WideScreen" id="{CF1E3424-C6CD-4200-A53A-1DF8D334DF2D}" vid="{F99012EA-E3EF-4A6E-A4DC-8BFF8C5CAA34}"/>
    </a:ext>
  </a:extLst>
</a:theme>
</file>

<file path=ppt/theme/theme8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9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B7B5848E4A5B46B611CA603115B7E2" ma:contentTypeVersion="2" ma:contentTypeDescription="Create a new document." ma:contentTypeScope="" ma:versionID="2abbbfb6a6282fc345e1b706e78b170f">
  <xsd:schema xmlns:xsd="http://www.w3.org/2001/XMLSchema" xmlns:xs="http://www.w3.org/2001/XMLSchema" xmlns:p="http://schemas.microsoft.com/office/2006/metadata/properties" xmlns:ns3="794de85d-9a5f-44b7-a4af-cfbc8439c490" targetNamespace="http://schemas.microsoft.com/office/2006/metadata/properties" ma:root="true" ma:fieldsID="d2c8c77ed1d1e120daaba817192814e2" ns3:_="">
    <xsd:import namespace="794de85d-9a5f-44b7-a4af-cfbc8439c49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4de85d-9a5f-44b7-a4af-cfbc8439c4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C628F8-C205-4E95-858C-1CA12842608A}">
  <ds:schemaRefs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microsoft.com/office/2006/documentManagement/types"/>
    <ds:schemaRef ds:uri="794de85d-9a5f-44b7-a4af-cfbc8439c490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D162E923-8488-4709-8B1C-D1E55A1139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09745C-8124-4E39-800D-EDB39491B0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4de85d-9a5f-44b7-a4af-cfbc8439c4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18839</TotalTime>
  <Words>1608</Words>
  <Application>Microsoft Office PowerPoint</Application>
  <PresentationFormat>On-screen Show (4:3)</PresentationFormat>
  <Paragraphs>291</Paragraphs>
  <Slides>46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46</vt:i4>
      </vt:variant>
    </vt:vector>
  </HeadingPairs>
  <TitlesOfParts>
    <vt:vector size="73" baseType="lpstr">
      <vt:lpstr>Antonio Bold</vt:lpstr>
      <vt:lpstr>Arial</vt:lpstr>
      <vt:lpstr>Calibri</vt:lpstr>
      <vt:lpstr>Calibri Light</vt:lpstr>
      <vt:lpstr>Candara</vt:lpstr>
      <vt:lpstr>Courier New</vt:lpstr>
      <vt:lpstr>ff-dagny-web-pro</vt:lpstr>
      <vt:lpstr>Gotham 1</vt:lpstr>
      <vt:lpstr>Gotham 2</vt:lpstr>
      <vt:lpstr>Gotham 3</vt:lpstr>
      <vt:lpstr>Gotham 4</vt:lpstr>
      <vt:lpstr>Gotham 4 Bold</vt:lpstr>
      <vt:lpstr>Gotham 4 Italics</vt:lpstr>
      <vt:lpstr>Inter</vt:lpstr>
      <vt:lpstr>Montserrat</vt:lpstr>
      <vt:lpstr>Trebuchet MS</vt:lpstr>
      <vt:lpstr>UICTFontTextStyleBody</vt:lpstr>
      <vt:lpstr>Wingdings 3</vt:lpstr>
      <vt:lpstr>fraud-affects-every-community2</vt:lpstr>
      <vt:lpstr>Office Theme</vt:lpstr>
      <vt:lpstr>2022 DIY Toolkit Design Theme</vt:lpstr>
      <vt:lpstr>1_Custom Design</vt:lpstr>
      <vt:lpstr>1_Office Theme</vt:lpstr>
      <vt:lpstr>2_Office Theme</vt:lpstr>
      <vt:lpstr>OAG2019_WideScreen</vt:lpstr>
      <vt:lpstr>Facet</vt:lpstr>
      <vt:lpstr>3_Office Theme</vt:lpstr>
      <vt:lpstr>PowerPoint Presentation</vt:lpstr>
      <vt:lpstr>Welcome!</vt:lpstr>
      <vt:lpstr>Overview</vt:lpstr>
      <vt:lpstr>PowerPoint Presentation</vt:lpstr>
      <vt:lpstr>PowerPoint Presentation</vt:lpstr>
      <vt:lpstr>PowerPoint Presentation</vt:lpstr>
      <vt:lpstr>PowerPoint Presentation</vt:lpstr>
      <vt:lpstr>THE LATEST SCAMS</vt:lpstr>
      <vt:lpstr>PowerPoint Presentation</vt:lpstr>
      <vt:lpstr>Government Impersonator Scams</vt:lpstr>
      <vt:lpstr>Government Impersonator Scams</vt:lpstr>
      <vt:lpstr>PowerPoint Presentation</vt:lpstr>
      <vt:lpstr>Business Impersonator Scams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Reduce the Risk</vt:lpstr>
      <vt:lpstr>PowerPoint Presentation</vt:lpstr>
      <vt:lpstr>PowerPoint Presentation</vt:lpstr>
      <vt:lpstr>Kris W. Kobach Kansas Attorney General Public Protection Division</vt:lpstr>
      <vt:lpstr>Top Complaint Categories 2022  </vt:lpstr>
      <vt:lpstr>Contact Us</vt:lpstr>
      <vt:lpstr>KATE E. BRUBACHER United States Attorney District of Kansas</vt:lpstr>
      <vt:lpstr>https://www.justice.gov/elderjustice</vt:lpstr>
      <vt:lpstr>PowerPoint Presentation</vt:lpstr>
      <vt:lpstr>PowerPoint Presentation</vt:lpstr>
      <vt:lpstr>PowerPoint Presentation</vt:lpstr>
      <vt:lpstr>PowerPoint Presentation</vt:lpstr>
      <vt:lpstr>More creative uses of text messaging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AARP Fraud Watch Network</vt:lpstr>
      <vt:lpstr>PowerPoint Presentation</vt:lpstr>
      <vt:lpstr>PowerPoint Presentation</vt:lpstr>
      <vt:lpstr>PowerPoint Presentation</vt:lpstr>
      <vt:lpstr>PowerPoint Presentation</vt:lpstr>
      <vt:lpstr>Keep up with the latest scams and share with your community</vt:lpstr>
      <vt:lpstr>Use and Share Free FTC Resources</vt:lpstr>
      <vt:lpstr>Talk to Us</vt:lpstr>
      <vt:lpstr>Q&amp;A</vt:lpstr>
      <vt:lpstr>Thank you for joining us!   </vt:lpstr>
    </vt:vector>
  </TitlesOfParts>
  <Company>Federal Trade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Federal Trade Commission</dc:creator>
  <cp:lastModifiedBy>Miranda, Cristina</cp:lastModifiedBy>
  <cp:revision>1475</cp:revision>
  <cp:lastPrinted>2019-06-26T13:24:29Z</cp:lastPrinted>
  <dcterms:created xsi:type="dcterms:W3CDTF">2017-08-16T17:44:09Z</dcterms:created>
  <dcterms:modified xsi:type="dcterms:W3CDTF">2023-09-14T15:54:42Z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0x010100B9B7B5848E4A5B46B611CA603115B7E2</vt:lpwstr>
  </property>
</Properties>
</file>