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3" r:id="rId5"/>
    <p:sldMasterId id="2147483856" r:id="rId6"/>
    <p:sldMasterId id="2147483894" r:id="rId7"/>
    <p:sldMasterId id="2147483918" r:id="rId8"/>
    <p:sldMasterId id="2147483923" r:id="rId9"/>
    <p:sldMasterId id="2147483937" r:id="rId10"/>
    <p:sldMasterId id="2147483961" r:id="rId11"/>
  </p:sldMasterIdLst>
  <p:notesMasterIdLst>
    <p:notesMasterId r:id="rId60"/>
  </p:notesMasterIdLst>
  <p:sldIdLst>
    <p:sldId id="433" r:id="rId12"/>
    <p:sldId id="423" r:id="rId13"/>
    <p:sldId id="256" r:id="rId14"/>
    <p:sldId id="577" r:id="rId15"/>
    <p:sldId id="613" r:id="rId16"/>
    <p:sldId id="598" r:id="rId17"/>
    <p:sldId id="606" r:id="rId18"/>
    <p:sldId id="263" r:id="rId19"/>
    <p:sldId id="580" r:id="rId20"/>
    <p:sldId id="519" r:id="rId21"/>
    <p:sldId id="584" r:id="rId22"/>
    <p:sldId id="546" r:id="rId23"/>
    <p:sldId id="544" r:id="rId24"/>
    <p:sldId id="375" r:id="rId25"/>
    <p:sldId id="376" r:id="rId26"/>
    <p:sldId id="377" r:id="rId27"/>
    <p:sldId id="378" r:id="rId28"/>
    <p:sldId id="380" r:id="rId29"/>
    <p:sldId id="581" r:id="rId30"/>
    <p:sldId id="607" r:id="rId31"/>
    <p:sldId id="306" r:id="rId32"/>
    <p:sldId id="337" r:id="rId33"/>
    <p:sldId id="338" r:id="rId34"/>
    <p:sldId id="362" r:id="rId35"/>
    <p:sldId id="319" r:id="rId36"/>
    <p:sldId id="320" r:id="rId37"/>
    <p:sldId id="329" r:id="rId38"/>
    <p:sldId id="332" r:id="rId39"/>
    <p:sldId id="330" r:id="rId40"/>
    <p:sldId id="257" r:id="rId41"/>
    <p:sldId id="265" r:id="rId42"/>
    <p:sldId id="266" r:id="rId43"/>
    <p:sldId id="614" r:id="rId44"/>
    <p:sldId id="267" r:id="rId45"/>
    <p:sldId id="586" r:id="rId46"/>
    <p:sldId id="587" r:id="rId47"/>
    <p:sldId id="585" r:id="rId48"/>
    <p:sldId id="555" r:id="rId49"/>
    <p:sldId id="589" r:id="rId50"/>
    <p:sldId id="578" r:id="rId51"/>
    <p:sldId id="579" r:id="rId52"/>
    <p:sldId id="616" r:id="rId53"/>
    <p:sldId id="287" r:id="rId54"/>
    <p:sldId id="286" r:id="rId55"/>
    <p:sldId id="615" r:id="rId56"/>
    <p:sldId id="292" r:id="rId57"/>
    <p:sldId id="358" r:id="rId58"/>
    <p:sldId id="434" r:id="rId5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8E17BD-44C2-7608-C099-E7B918CA0E1A}" name="Leach, Jennifer" initials="LJ" userId="S::JLEACH@FTC.GOV::10a0ac57-2993-4e28-956d-5f99e856bce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eisman, Lois C." initials="GLC" lastIdx="10" clrIdx="0"/>
  <p:cmAuthor id="1" name="Hobbs, Karen S." initials="HKS" lastIdx="2" clrIdx="1">
    <p:extLst>
      <p:ext uri="{19B8F6BF-5375-455C-9EA6-DF929625EA0E}">
        <p15:presenceInfo xmlns:p15="http://schemas.microsoft.com/office/powerpoint/2012/main" userId="S::khobbs@ftc.gov::e9723364-6ccb-4be5-8b52-d4780df6f8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682"/>
    <a:srgbClr val="FFFFFF"/>
    <a:srgbClr val="170E8E"/>
    <a:srgbClr val="1999CE"/>
    <a:srgbClr val="1F536E"/>
    <a:srgbClr val="434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56140" autoAdjust="0"/>
  </p:normalViewPr>
  <p:slideViewPr>
    <p:cSldViewPr>
      <p:cViewPr varScale="1">
        <p:scale>
          <a:sx n="37" d="100"/>
          <a:sy n="37" d="100"/>
        </p:scale>
        <p:origin x="1956" y="2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>
        <p:scale>
          <a:sx n="65" d="100"/>
          <a:sy n="65" d="100"/>
        </p:scale>
        <p:origin x="3125" y="-12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microsoft.com/office/2018/10/relationships/authors" Target="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anda, Cristina" userId="8770235e-c08f-4ba0-afb5-ad85725e025c" providerId="ADAL" clId="{4D1284A2-4F71-442C-BA41-4E3D6064A196}"/>
    <pc:docChg chg="modSld">
      <pc:chgData name="Miranda, Cristina" userId="8770235e-c08f-4ba0-afb5-ad85725e025c" providerId="ADAL" clId="{4D1284A2-4F71-442C-BA41-4E3D6064A196}" dt="2023-10-30T15:46:29.630" v="37" actId="20577"/>
      <pc:docMkLst>
        <pc:docMk/>
      </pc:docMkLst>
      <pc:sldChg chg="modNotesTx">
        <pc:chgData name="Miranda, Cristina" userId="8770235e-c08f-4ba0-afb5-ad85725e025c" providerId="ADAL" clId="{4D1284A2-4F71-442C-BA41-4E3D6064A196}" dt="2023-10-30T15:42:48.541" v="1" actId="20577"/>
        <pc:sldMkLst>
          <pc:docMk/>
          <pc:sldMk cId="2927339077" sldId="256"/>
        </pc:sldMkLst>
      </pc:sldChg>
      <pc:sldChg chg="modNotesTx">
        <pc:chgData name="Miranda, Cristina" userId="8770235e-c08f-4ba0-afb5-ad85725e025c" providerId="ADAL" clId="{4D1284A2-4F71-442C-BA41-4E3D6064A196}" dt="2023-10-30T15:43:17.916" v="6" actId="20577"/>
        <pc:sldMkLst>
          <pc:docMk/>
          <pc:sldMk cId="1165332696" sldId="263"/>
        </pc:sldMkLst>
      </pc:sldChg>
      <pc:sldChg chg="modNotesTx">
        <pc:chgData name="Miranda, Cristina" userId="8770235e-c08f-4ba0-afb5-ad85725e025c" providerId="ADAL" clId="{4D1284A2-4F71-442C-BA41-4E3D6064A196}" dt="2023-10-30T15:45:33.403" v="28" actId="20577"/>
        <pc:sldMkLst>
          <pc:docMk/>
          <pc:sldMk cId="2556101931" sldId="265"/>
        </pc:sldMkLst>
      </pc:sldChg>
      <pc:sldChg chg="modNotesTx">
        <pc:chgData name="Miranda, Cristina" userId="8770235e-c08f-4ba0-afb5-ad85725e025c" providerId="ADAL" clId="{4D1284A2-4F71-442C-BA41-4E3D6064A196}" dt="2023-10-30T15:46:05.612" v="33" actId="20577"/>
        <pc:sldMkLst>
          <pc:docMk/>
          <pc:sldMk cId="3527389965" sldId="286"/>
        </pc:sldMkLst>
      </pc:sldChg>
      <pc:sldChg chg="modNotesTx">
        <pc:chgData name="Miranda, Cristina" userId="8770235e-c08f-4ba0-afb5-ad85725e025c" providerId="ADAL" clId="{4D1284A2-4F71-442C-BA41-4E3D6064A196}" dt="2023-10-30T15:46:00.861" v="32" actId="20577"/>
        <pc:sldMkLst>
          <pc:docMk/>
          <pc:sldMk cId="2381191714" sldId="287"/>
        </pc:sldMkLst>
      </pc:sldChg>
      <pc:sldChg chg="modNotesTx">
        <pc:chgData name="Miranda, Cristina" userId="8770235e-c08f-4ba0-afb5-ad85725e025c" providerId="ADAL" clId="{4D1284A2-4F71-442C-BA41-4E3D6064A196}" dt="2023-10-30T15:46:15.210" v="35" actId="20577"/>
        <pc:sldMkLst>
          <pc:docMk/>
          <pc:sldMk cId="2085230847" sldId="292"/>
        </pc:sldMkLst>
      </pc:sldChg>
      <pc:sldChg chg="modNotesTx">
        <pc:chgData name="Miranda, Cristina" userId="8770235e-c08f-4ba0-afb5-ad85725e025c" providerId="ADAL" clId="{4D1284A2-4F71-442C-BA41-4E3D6064A196}" dt="2023-10-30T15:44:36.942" v="19" actId="20577"/>
        <pc:sldMkLst>
          <pc:docMk/>
          <pc:sldMk cId="1076123799" sldId="306"/>
        </pc:sldMkLst>
      </pc:sldChg>
      <pc:sldChg chg="modNotesTx">
        <pc:chgData name="Miranda, Cristina" userId="8770235e-c08f-4ba0-afb5-ad85725e025c" providerId="ADAL" clId="{4D1284A2-4F71-442C-BA41-4E3D6064A196}" dt="2023-10-30T15:45:02.554" v="23" actId="20577"/>
        <pc:sldMkLst>
          <pc:docMk/>
          <pc:sldMk cId="1656825577" sldId="319"/>
        </pc:sldMkLst>
      </pc:sldChg>
      <pc:sldChg chg="modNotesTx">
        <pc:chgData name="Miranda, Cristina" userId="8770235e-c08f-4ba0-afb5-ad85725e025c" providerId="ADAL" clId="{4D1284A2-4F71-442C-BA41-4E3D6064A196}" dt="2023-10-30T15:45:11.197" v="24" actId="20577"/>
        <pc:sldMkLst>
          <pc:docMk/>
          <pc:sldMk cId="1103079837" sldId="320"/>
        </pc:sldMkLst>
      </pc:sldChg>
      <pc:sldChg chg="modNotesTx">
        <pc:chgData name="Miranda, Cristina" userId="8770235e-c08f-4ba0-afb5-ad85725e025c" providerId="ADAL" clId="{4D1284A2-4F71-442C-BA41-4E3D6064A196}" dt="2023-10-30T15:45:17.917" v="25" actId="20577"/>
        <pc:sldMkLst>
          <pc:docMk/>
          <pc:sldMk cId="4261764539" sldId="329"/>
        </pc:sldMkLst>
      </pc:sldChg>
      <pc:sldChg chg="modNotesTx">
        <pc:chgData name="Miranda, Cristina" userId="8770235e-c08f-4ba0-afb5-ad85725e025c" providerId="ADAL" clId="{4D1284A2-4F71-442C-BA41-4E3D6064A196}" dt="2023-10-30T15:45:25.649" v="27" actId="20577"/>
        <pc:sldMkLst>
          <pc:docMk/>
          <pc:sldMk cId="3869498801" sldId="330"/>
        </pc:sldMkLst>
      </pc:sldChg>
      <pc:sldChg chg="modNotesTx">
        <pc:chgData name="Miranda, Cristina" userId="8770235e-c08f-4ba0-afb5-ad85725e025c" providerId="ADAL" clId="{4D1284A2-4F71-442C-BA41-4E3D6064A196}" dt="2023-10-30T15:45:21.922" v="26" actId="20577"/>
        <pc:sldMkLst>
          <pc:docMk/>
          <pc:sldMk cId="2839685350" sldId="332"/>
        </pc:sldMkLst>
      </pc:sldChg>
      <pc:sldChg chg="modNotesTx">
        <pc:chgData name="Miranda, Cristina" userId="8770235e-c08f-4ba0-afb5-ad85725e025c" providerId="ADAL" clId="{4D1284A2-4F71-442C-BA41-4E3D6064A196}" dt="2023-10-30T15:44:40.537" v="20" actId="20577"/>
        <pc:sldMkLst>
          <pc:docMk/>
          <pc:sldMk cId="774275374" sldId="337"/>
        </pc:sldMkLst>
      </pc:sldChg>
      <pc:sldChg chg="modNotesTx">
        <pc:chgData name="Miranda, Cristina" userId="8770235e-c08f-4ba0-afb5-ad85725e025c" providerId="ADAL" clId="{4D1284A2-4F71-442C-BA41-4E3D6064A196}" dt="2023-10-30T15:44:54.226" v="21" actId="20577"/>
        <pc:sldMkLst>
          <pc:docMk/>
          <pc:sldMk cId="1494585758" sldId="338"/>
        </pc:sldMkLst>
      </pc:sldChg>
      <pc:sldChg chg="modNotesTx">
        <pc:chgData name="Miranda, Cristina" userId="8770235e-c08f-4ba0-afb5-ad85725e025c" providerId="ADAL" clId="{4D1284A2-4F71-442C-BA41-4E3D6064A196}" dt="2023-10-30T15:46:23.301" v="36" actId="20577"/>
        <pc:sldMkLst>
          <pc:docMk/>
          <pc:sldMk cId="1609144050" sldId="358"/>
        </pc:sldMkLst>
      </pc:sldChg>
      <pc:sldChg chg="modNotesTx">
        <pc:chgData name="Miranda, Cristina" userId="8770235e-c08f-4ba0-afb5-ad85725e025c" providerId="ADAL" clId="{4D1284A2-4F71-442C-BA41-4E3D6064A196}" dt="2023-10-30T15:44:58.135" v="22" actId="20577"/>
        <pc:sldMkLst>
          <pc:docMk/>
          <pc:sldMk cId="1602068972" sldId="362"/>
        </pc:sldMkLst>
      </pc:sldChg>
      <pc:sldChg chg="modNotesTx">
        <pc:chgData name="Miranda, Cristina" userId="8770235e-c08f-4ba0-afb5-ad85725e025c" providerId="ADAL" clId="{4D1284A2-4F71-442C-BA41-4E3D6064A196}" dt="2023-10-30T15:43:49.412" v="12" actId="20577"/>
        <pc:sldMkLst>
          <pc:docMk/>
          <pc:sldMk cId="2296286334" sldId="375"/>
        </pc:sldMkLst>
      </pc:sldChg>
      <pc:sldChg chg="modNotesTx">
        <pc:chgData name="Miranda, Cristina" userId="8770235e-c08f-4ba0-afb5-ad85725e025c" providerId="ADAL" clId="{4D1284A2-4F71-442C-BA41-4E3D6064A196}" dt="2023-10-30T15:43:58.555" v="13" actId="20577"/>
        <pc:sldMkLst>
          <pc:docMk/>
          <pc:sldMk cId="1643638685" sldId="376"/>
        </pc:sldMkLst>
      </pc:sldChg>
      <pc:sldChg chg="modNotesTx">
        <pc:chgData name="Miranda, Cristina" userId="8770235e-c08f-4ba0-afb5-ad85725e025c" providerId="ADAL" clId="{4D1284A2-4F71-442C-BA41-4E3D6064A196}" dt="2023-10-30T15:44:02.038" v="14" actId="20577"/>
        <pc:sldMkLst>
          <pc:docMk/>
          <pc:sldMk cId="3158523663" sldId="377"/>
        </pc:sldMkLst>
      </pc:sldChg>
      <pc:sldChg chg="modNotesTx">
        <pc:chgData name="Miranda, Cristina" userId="8770235e-c08f-4ba0-afb5-ad85725e025c" providerId="ADAL" clId="{4D1284A2-4F71-442C-BA41-4E3D6064A196}" dt="2023-10-30T15:44:16.879" v="15" actId="20577"/>
        <pc:sldMkLst>
          <pc:docMk/>
          <pc:sldMk cId="3343892424" sldId="378"/>
        </pc:sldMkLst>
      </pc:sldChg>
      <pc:sldChg chg="modNotesTx">
        <pc:chgData name="Miranda, Cristina" userId="8770235e-c08f-4ba0-afb5-ad85725e025c" providerId="ADAL" clId="{4D1284A2-4F71-442C-BA41-4E3D6064A196}" dt="2023-10-30T15:44:20.311" v="16" actId="20577"/>
        <pc:sldMkLst>
          <pc:docMk/>
          <pc:sldMk cId="2608059709" sldId="380"/>
        </pc:sldMkLst>
      </pc:sldChg>
      <pc:sldChg chg="modNotesTx">
        <pc:chgData name="Miranda, Cristina" userId="8770235e-c08f-4ba0-afb5-ad85725e025c" providerId="ADAL" clId="{4D1284A2-4F71-442C-BA41-4E3D6064A196}" dt="2023-10-30T15:42:42.727" v="0" actId="20577"/>
        <pc:sldMkLst>
          <pc:docMk/>
          <pc:sldMk cId="1093089208" sldId="423"/>
        </pc:sldMkLst>
      </pc:sldChg>
      <pc:sldChg chg="modNotesTx">
        <pc:chgData name="Miranda, Cristina" userId="8770235e-c08f-4ba0-afb5-ad85725e025c" providerId="ADAL" clId="{4D1284A2-4F71-442C-BA41-4E3D6064A196}" dt="2023-10-30T15:46:29.630" v="37" actId="20577"/>
        <pc:sldMkLst>
          <pc:docMk/>
          <pc:sldMk cId="2976172484" sldId="434"/>
        </pc:sldMkLst>
      </pc:sldChg>
      <pc:sldChg chg="modNotesTx">
        <pc:chgData name="Miranda, Cristina" userId="8770235e-c08f-4ba0-afb5-ad85725e025c" providerId="ADAL" clId="{4D1284A2-4F71-442C-BA41-4E3D6064A196}" dt="2023-10-30T15:43:30.137" v="8" actId="20577"/>
        <pc:sldMkLst>
          <pc:docMk/>
          <pc:sldMk cId="1377089750" sldId="519"/>
        </pc:sldMkLst>
      </pc:sldChg>
      <pc:sldChg chg="modNotesTx">
        <pc:chgData name="Miranda, Cristina" userId="8770235e-c08f-4ba0-afb5-ad85725e025c" providerId="ADAL" clId="{4D1284A2-4F71-442C-BA41-4E3D6064A196}" dt="2023-10-30T15:43:45.307" v="11" actId="20577"/>
        <pc:sldMkLst>
          <pc:docMk/>
          <pc:sldMk cId="3183142224" sldId="544"/>
        </pc:sldMkLst>
      </pc:sldChg>
      <pc:sldChg chg="modNotesTx">
        <pc:chgData name="Miranda, Cristina" userId="8770235e-c08f-4ba0-afb5-ad85725e025c" providerId="ADAL" clId="{4D1284A2-4F71-442C-BA41-4E3D6064A196}" dt="2023-10-30T15:43:38.783" v="10" actId="20577"/>
        <pc:sldMkLst>
          <pc:docMk/>
          <pc:sldMk cId="3281330320" sldId="546"/>
        </pc:sldMkLst>
      </pc:sldChg>
      <pc:sldChg chg="modNotesTx">
        <pc:chgData name="Miranda, Cristina" userId="8770235e-c08f-4ba0-afb5-ad85725e025c" providerId="ADAL" clId="{4D1284A2-4F71-442C-BA41-4E3D6064A196}" dt="2023-10-30T15:42:56.859" v="2" actId="20577"/>
        <pc:sldMkLst>
          <pc:docMk/>
          <pc:sldMk cId="477945415" sldId="577"/>
        </pc:sldMkLst>
      </pc:sldChg>
      <pc:sldChg chg="modNotesTx">
        <pc:chgData name="Miranda, Cristina" userId="8770235e-c08f-4ba0-afb5-ad85725e025c" providerId="ADAL" clId="{4D1284A2-4F71-442C-BA41-4E3D6064A196}" dt="2023-10-30T15:45:47.629" v="29" actId="20577"/>
        <pc:sldMkLst>
          <pc:docMk/>
          <pc:sldMk cId="1328599144" sldId="578"/>
        </pc:sldMkLst>
      </pc:sldChg>
      <pc:sldChg chg="modNotesTx">
        <pc:chgData name="Miranda, Cristina" userId="8770235e-c08f-4ba0-afb5-ad85725e025c" providerId="ADAL" clId="{4D1284A2-4F71-442C-BA41-4E3D6064A196}" dt="2023-10-30T15:45:51.924" v="30" actId="20577"/>
        <pc:sldMkLst>
          <pc:docMk/>
          <pc:sldMk cId="1461303879" sldId="579"/>
        </pc:sldMkLst>
      </pc:sldChg>
      <pc:sldChg chg="modNotesTx">
        <pc:chgData name="Miranda, Cristina" userId="8770235e-c08f-4ba0-afb5-ad85725e025c" providerId="ADAL" clId="{4D1284A2-4F71-442C-BA41-4E3D6064A196}" dt="2023-10-30T15:43:23.752" v="7" actId="20577"/>
        <pc:sldMkLst>
          <pc:docMk/>
          <pc:sldMk cId="1279656553" sldId="580"/>
        </pc:sldMkLst>
      </pc:sldChg>
      <pc:sldChg chg="modNotesTx">
        <pc:chgData name="Miranda, Cristina" userId="8770235e-c08f-4ba0-afb5-ad85725e025c" providerId="ADAL" clId="{4D1284A2-4F71-442C-BA41-4E3D6064A196}" dt="2023-10-30T15:44:25.222" v="17" actId="20577"/>
        <pc:sldMkLst>
          <pc:docMk/>
          <pc:sldMk cId="2215434957" sldId="581"/>
        </pc:sldMkLst>
      </pc:sldChg>
      <pc:sldChg chg="modNotesTx">
        <pc:chgData name="Miranda, Cristina" userId="8770235e-c08f-4ba0-afb5-ad85725e025c" providerId="ADAL" clId="{4D1284A2-4F71-442C-BA41-4E3D6064A196}" dt="2023-10-30T15:43:33.487" v="9" actId="20577"/>
        <pc:sldMkLst>
          <pc:docMk/>
          <pc:sldMk cId="3194370832" sldId="584"/>
        </pc:sldMkLst>
      </pc:sldChg>
      <pc:sldChg chg="modNotesTx">
        <pc:chgData name="Miranda, Cristina" userId="8770235e-c08f-4ba0-afb5-ad85725e025c" providerId="ADAL" clId="{4D1284A2-4F71-442C-BA41-4E3D6064A196}" dt="2023-10-30T15:43:07.134" v="4" actId="20577"/>
        <pc:sldMkLst>
          <pc:docMk/>
          <pc:sldMk cId="95992585" sldId="598"/>
        </pc:sldMkLst>
      </pc:sldChg>
      <pc:sldChg chg="modNotesTx">
        <pc:chgData name="Miranda, Cristina" userId="8770235e-c08f-4ba0-afb5-ad85725e025c" providerId="ADAL" clId="{4D1284A2-4F71-442C-BA41-4E3D6064A196}" dt="2023-10-30T15:43:12.186" v="5" actId="20577"/>
        <pc:sldMkLst>
          <pc:docMk/>
          <pc:sldMk cId="772435579" sldId="606"/>
        </pc:sldMkLst>
      </pc:sldChg>
      <pc:sldChg chg="modNotesTx">
        <pc:chgData name="Miranda, Cristina" userId="8770235e-c08f-4ba0-afb5-ad85725e025c" providerId="ADAL" clId="{4D1284A2-4F71-442C-BA41-4E3D6064A196}" dt="2023-10-30T15:44:31.183" v="18" actId="20577"/>
        <pc:sldMkLst>
          <pc:docMk/>
          <pc:sldMk cId="1226310886" sldId="607"/>
        </pc:sldMkLst>
      </pc:sldChg>
      <pc:sldChg chg="modNotesTx">
        <pc:chgData name="Miranda, Cristina" userId="8770235e-c08f-4ba0-afb5-ad85725e025c" providerId="ADAL" clId="{4D1284A2-4F71-442C-BA41-4E3D6064A196}" dt="2023-10-30T15:43:01.560" v="3" actId="20577"/>
        <pc:sldMkLst>
          <pc:docMk/>
          <pc:sldMk cId="1099047134" sldId="613"/>
        </pc:sldMkLst>
      </pc:sldChg>
      <pc:sldChg chg="modNotesTx">
        <pc:chgData name="Miranda, Cristina" userId="8770235e-c08f-4ba0-afb5-ad85725e025c" providerId="ADAL" clId="{4D1284A2-4F71-442C-BA41-4E3D6064A196}" dt="2023-10-30T15:46:10.730" v="34" actId="20577"/>
        <pc:sldMkLst>
          <pc:docMk/>
          <pc:sldMk cId="3223706728" sldId="615"/>
        </pc:sldMkLst>
      </pc:sldChg>
      <pc:sldChg chg="modNotesTx">
        <pc:chgData name="Miranda, Cristina" userId="8770235e-c08f-4ba0-afb5-ad85725e025c" providerId="ADAL" clId="{4D1284A2-4F71-442C-BA41-4E3D6064A196}" dt="2023-10-30T15:45:57.291" v="31" actId="20577"/>
        <pc:sldMkLst>
          <pc:docMk/>
          <pc:sldMk cId="750933542" sldId="6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CDFEE912-84BF-47F7-8F89-841797C7B445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419BCE7A-DFD4-4926-B775-389B4CDE0A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85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0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84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79">
              <a:defRPr/>
            </a:pPr>
            <a:endParaRPr lang="en-US" b="0" i="0" dirty="0">
              <a:solidFill>
                <a:srgbClr val="1B1B1B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E7A-DFD4-4926-B775-389B4CDE0A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79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72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06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F09BD-0E1D-4483-BAFE-A0476F85D89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67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71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800" dirty="0">
                <a:effectLst/>
                <a:latin typeface="UICTFontTextStyleBody"/>
                <a:ea typeface="Calibri" panose="020F0502020204030204" pitchFamily="34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57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F09BD-0E1D-4483-BAFE-A0476F85D89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81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1" indent="0" algn="l" defTabSz="9316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E7A-DFD4-4926-B775-389B4CDE0A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23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14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2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C0B8F-A9D2-4C1B-9828-D94C03E7C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221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C0B8F-A9D2-4C1B-9828-D94C03E7C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05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C0B8F-A9D2-4C1B-9828-D94C03E7C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95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C0B8F-A9D2-4C1B-9828-D94C03E7C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018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BFDB-14CF-054D-8A7A-09F6D84CA013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8906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BFDB-14CF-054D-8A7A-09F6D84CA013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4377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288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BFDB-14CF-054D-8A7A-09F6D84CA013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89549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288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BFDB-14CF-054D-8A7A-09F6D84CA013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41848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BFDB-14CF-054D-8A7A-09F6D84CA013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130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0" indent="-1746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71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69ADC-650A-4959-AC88-67B48B1C4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968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69ADC-650A-4959-AC88-67B48B1C4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766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196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10AC8A-0B6A-4235-939B-2886530C71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579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501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257">
              <a:buFont typeface="Arial" panose="020B0604020202020204" pitchFamily="34" charset="0"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29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br>
              <a:rPr lang="en-US" baseline="0" dirty="0"/>
            </a:br>
            <a:endParaRPr lang="en-US" baseline="0" dirty="0"/>
          </a:p>
          <a:p>
            <a:pPr marL="171214" indent="-17121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847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br>
              <a:rPr lang="en-US" baseline="0" dirty="0"/>
            </a:br>
            <a:endParaRPr lang="en-US" baseline="0" dirty="0"/>
          </a:p>
          <a:p>
            <a:pPr marL="171214" indent="-17121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52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39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48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5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692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307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baseline="0" dirty="0"/>
          </a:p>
          <a:p>
            <a:pPr marL="0" indent="0" defTabSz="914307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0327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147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6203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9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Clr>
                <a:srgbClr val="CCB16E"/>
              </a:buClr>
              <a:buFont typeface="Arial" pitchFamily="34" charset="0"/>
              <a:buNone/>
              <a:defRPr/>
            </a:pPr>
            <a:b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B16E"/>
              </a:buClr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b="0" dirty="0"/>
            </a:b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431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Clr>
                <a:srgbClr val="CCB16E"/>
              </a:buClr>
              <a:buFont typeface="Arial" pitchFamily="34" charset="0"/>
              <a:buNone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937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0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0" indent="-1746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9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BCE7A-DFD4-4926-B775-389B4CDE0A6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2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77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4FC21-AE04-4050-80E6-D9DCA4B5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85F7E-EF45-48F7-9E54-C6806D0E9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501F-6ED5-4112-B037-D3E9F8CF2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1E48C-176E-4E60-8CB3-54251699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2202B-C929-4B39-AF47-D17C38F8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EEBF3-930A-4A23-810D-C1880E7A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367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54A7C1-30F3-EC48-9891-09A3457F6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588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A613FF-D76B-B94B-BFDC-F06FE6121DDE}"/>
              </a:ext>
            </a:extLst>
          </p:cNvPr>
          <p:cNvCxnSpPr>
            <a:cxnSpLocks/>
          </p:cNvCxnSpPr>
          <p:nvPr/>
        </p:nvCxnSpPr>
        <p:spPr>
          <a:xfrm>
            <a:off x="413239" y="4149969"/>
            <a:ext cx="327953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2E774F6-7597-A24C-AC84-1350BA76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39" y="2674572"/>
            <a:ext cx="327953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427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0492AD3-BE55-9448-B476-D47649B6C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9851" y="1593850"/>
            <a:ext cx="4237434" cy="4889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  <a:lvl3pPr>
              <a:defRPr b="0" i="0">
                <a:latin typeface="Gotham HTF Book" pitchFamily="2" charset="0"/>
              </a:defRPr>
            </a:lvl3pPr>
            <a:lvl4pPr>
              <a:defRPr b="0" i="0">
                <a:latin typeface="Gotham HTF Book" pitchFamily="2" charset="0"/>
              </a:defRPr>
            </a:lvl4pPr>
            <a:lvl5pPr>
              <a:defRPr b="0" i="0">
                <a:latin typeface="Gotham HTF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9945E93-BF94-754E-AD56-32D1E1CB8A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8353" y="1593850"/>
            <a:ext cx="4413647" cy="4889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176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6772" y="2347784"/>
            <a:ext cx="5210512" cy="414509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  <a:lvl3pPr>
              <a:defRPr b="0" i="0">
                <a:latin typeface="Gotham HTF Book" pitchFamily="2" charset="0"/>
              </a:defRPr>
            </a:lvl3pPr>
            <a:lvl4pPr>
              <a:defRPr b="0" i="0">
                <a:latin typeface="Gotham HTF Book" pitchFamily="2" charset="0"/>
              </a:defRPr>
            </a:lvl4pPr>
            <a:lvl5pPr>
              <a:defRPr b="0" i="0">
                <a:latin typeface="Gotham HTF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D954-8D32-D14F-9E1E-802291E00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684" y="1408113"/>
            <a:ext cx="8276034" cy="7921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Gotham HTF Book" pitchFamily="2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4E26BF1-B524-9B4E-9441-16CE9CF3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CB73EF-1416-A248-A2D2-9EB4505CA9D1}"/>
              </a:ext>
            </a:extLst>
          </p:cNvPr>
          <p:cNvSpPr txBox="1"/>
          <p:nvPr userDrawn="1"/>
        </p:nvSpPr>
        <p:spPr>
          <a:xfrm>
            <a:off x="96716" y="6031211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Allyssa </a:t>
            </a:r>
            <a:r>
              <a:rPr lang="en-US" sz="900" b="0" i="0" kern="1200" dirty="0" err="1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Hanoch</a:t>
            </a:r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 </a:t>
            </a: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Boise, ID</a:t>
            </a:r>
          </a:p>
        </p:txBody>
      </p:sp>
    </p:spTree>
    <p:extLst>
      <p:ext uri="{BB962C8B-B14F-4D97-AF65-F5344CB8AC3E}">
        <p14:creationId xmlns:p14="http://schemas.microsoft.com/office/powerpoint/2010/main" val="20755597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236" y="2347784"/>
            <a:ext cx="4571048" cy="414509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  <a:lvl3pPr>
              <a:defRPr b="0" i="0">
                <a:latin typeface="Gotham HTF Book" pitchFamily="2" charset="0"/>
              </a:defRPr>
            </a:lvl3pPr>
            <a:lvl4pPr>
              <a:defRPr b="0" i="0">
                <a:latin typeface="Gotham HTF Book" pitchFamily="2" charset="0"/>
              </a:defRPr>
            </a:lvl4pPr>
            <a:lvl5pPr>
              <a:defRPr b="0" i="0">
                <a:latin typeface="Gotham HTF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D954-8D32-D14F-9E1E-802291E00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684" y="1408113"/>
            <a:ext cx="8276034" cy="7921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Gotham HTF Book" pitchFamily="2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4E26BF1-B524-9B4E-9441-16CE9CF3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840388-019A-CA44-8265-FB9E903C840B}"/>
              </a:ext>
            </a:extLst>
          </p:cNvPr>
          <p:cNvSpPr txBox="1"/>
          <p:nvPr userDrawn="1"/>
        </p:nvSpPr>
        <p:spPr>
          <a:xfrm>
            <a:off x="136844" y="6031211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Kory </a:t>
            </a:r>
            <a:r>
              <a:rPr lang="en-US" sz="900" b="0" i="0" kern="1200" dirty="0" err="1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Harmison</a:t>
            </a:r>
            <a:endParaRPr lang="en-US" sz="900" b="0" i="0" kern="1200" dirty="0">
              <a:solidFill>
                <a:schemeClr val="bg1"/>
              </a:solidFill>
              <a:effectLst/>
              <a:latin typeface="Gotham Book" panose="02000604040000020004" pitchFamily="2" charset="0"/>
              <a:ea typeface="+mn-ea"/>
              <a:cs typeface="+mn-cs"/>
            </a:endParaRP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Boise, ID</a:t>
            </a:r>
          </a:p>
        </p:txBody>
      </p:sp>
    </p:spTree>
    <p:extLst>
      <p:ext uri="{BB962C8B-B14F-4D97-AF65-F5344CB8AC3E}">
        <p14:creationId xmlns:p14="http://schemas.microsoft.com/office/powerpoint/2010/main" val="21080191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4098" y="2347784"/>
            <a:ext cx="5303186" cy="414509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  <a:lvl3pPr>
              <a:defRPr b="0" i="0">
                <a:latin typeface="Gotham HTF Book" pitchFamily="2" charset="0"/>
              </a:defRPr>
            </a:lvl3pPr>
            <a:lvl4pPr>
              <a:defRPr b="0" i="0">
                <a:latin typeface="Gotham HTF Book" pitchFamily="2" charset="0"/>
              </a:defRPr>
            </a:lvl4pPr>
            <a:lvl5pPr>
              <a:defRPr b="0" i="0">
                <a:latin typeface="Gotham HTF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D954-8D32-D14F-9E1E-802291E00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684" y="1408113"/>
            <a:ext cx="8276034" cy="7921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Gotham HTF Book" pitchFamily="2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4E26BF1-B524-9B4E-9441-16CE9CF3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44425-453D-AB40-B099-FE4B86507A8B}"/>
              </a:ext>
            </a:extLst>
          </p:cNvPr>
          <p:cNvSpPr txBox="1"/>
          <p:nvPr userDrawn="1"/>
        </p:nvSpPr>
        <p:spPr>
          <a:xfrm>
            <a:off x="136844" y="6031211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Brandy Riddle</a:t>
            </a: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Boise, ID</a:t>
            </a:r>
          </a:p>
        </p:txBody>
      </p:sp>
    </p:spTree>
    <p:extLst>
      <p:ext uri="{BB962C8B-B14F-4D97-AF65-F5344CB8AC3E}">
        <p14:creationId xmlns:p14="http://schemas.microsoft.com/office/powerpoint/2010/main" val="9660601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4098" y="2347784"/>
            <a:ext cx="5303186" cy="414509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  <a:lvl3pPr>
              <a:defRPr b="0" i="0">
                <a:latin typeface="Gotham HTF Book" pitchFamily="2" charset="0"/>
              </a:defRPr>
            </a:lvl3pPr>
            <a:lvl4pPr>
              <a:defRPr b="0" i="0">
                <a:latin typeface="Gotham HTF Book" pitchFamily="2" charset="0"/>
              </a:defRPr>
            </a:lvl4pPr>
            <a:lvl5pPr>
              <a:defRPr b="0" i="0">
                <a:latin typeface="Gotham HTF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D954-8D32-D14F-9E1E-802291E00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684" y="1408113"/>
            <a:ext cx="8276034" cy="7921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Gotham HTF Book" pitchFamily="2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4E26BF1-B524-9B4E-9441-16CE9CF3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F3634B-CAFA-3E47-834B-C8C34993A8ED}"/>
              </a:ext>
            </a:extLst>
          </p:cNvPr>
          <p:cNvSpPr txBox="1"/>
          <p:nvPr userDrawn="1"/>
        </p:nvSpPr>
        <p:spPr>
          <a:xfrm>
            <a:off x="136844" y="6031211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Sarah </a:t>
            </a:r>
            <a:r>
              <a:rPr lang="en-US" sz="900" b="0" i="0" kern="1200" dirty="0" err="1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Klinikowski</a:t>
            </a:r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 and Meghan Compton</a:t>
            </a: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Denver, CO</a:t>
            </a:r>
          </a:p>
        </p:txBody>
      </p:sp>
    </p:spTree>
    <p:extLst>
      <p:ext uri="{BB962C8B-B14F-4D97-AF65-F5344CB8AC3E}">
        <p14:creationId xmlns:p14="http://schemas.microsoft.com/office/powerpoint/2010/main" val="556841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4098" y="2347784"/>
            <a:ext cx="5303186" cy="414509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  <a:lvl3pPr>
              <a:defRPr b="0" i="0">
                <a:latin typeface="Gotham HTF Book" pitchFamily="2" charset="0"/>
              </a:defRPr>
            </a:lvl3pPr>
            <a:lvl4pPr>
              <a:defRPr b="0" i="0">
                <a:latin typeface="Gotham HTF Book" pitchFamily="2" charset="0"/>
              </a:defRPr>
            </a:lvl4pPr>
            <a:lvl5pPr>
              <a:defRPr b="0" i="0">
                <a:latin typeface="Gotham HTF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D954-8D32-D14F-9E1E-802291E00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684" y="1408113"/>
            <a:ext cx="8276034" cy="7921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Gotham HTF Book" pitchFamily="2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4E26BF1-B524-9B4E-9441-16CE9CF3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11FB2-ABFE-E64C-8214-E19ABD315605}"/>
              </a:ext>
            </a:extLst>
          </p:cNvPr>
          <p:cNvSpPr txBox="1"/>
          <p:nvPr userDrawn="1"/>
        </p:nvSpPr>
        <p:spPr>
          <a:xfrm>
            <a:off x="136844" y="6031211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Kory </a:t>
            </a:r>
            <a:r>
              <a:rPr lang="en-US" sz="900" b="0" i="0" kern="1200" dirty="0" err="1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Harmison</a:t>
            </a:r>
            <a:endParaRPr lang="en-US" sz="900" b="0" i="0" kern="1200" dirty="0">
              <a:solidFill>
                <a:schemeClr val="bg1"/>
              </a:solidFill>
              <a:effectLst/>
              <a:latin typeface="Gotham Book" panose="02000604040000020004" pitchFamily="2" charset="0"/>
              <a:ea typeface="+mn-ea"/>
              <a:cs typeface="+mn-cs"/>
            </a:endParaRP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Boise, ID</a:t>
            </a:r>
          </a:p>
        </p:txBody>
      </p:sp>
    </p:spTree>
    <p:extLst>
      <p:ext uri="{BB962C8B-B14F-4D97-AF65-F5344CB8AC3E}">
        <p14:creationId xmlns:p14="http://schemas.microsoft.com/office/powerpoint/2010/main" val="37602253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035" y="2347784"/>
            <a:ext cx="4364249" cy="414509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  <a:lvl3pPr>
              <a:defRPr b="0" i="0">
                <a:latin typeface="Gotham HTF Book" pitchFamily="2" charset="0"/>
              </a:defRPr>
            </a:lvl3pPr>
            <a:lvl4pPr>
              <a:defRPr b="0" i="0">
                <a:latin typeface="Gotham HTF Book" pitchFamily="2" charset="0"/>
              </a:defRPr>
            </a:lvl4pPr>
            <a:lvl5pPr>
              <a:defRPr b="0" i="0">
                <a:latin typeface="Gotham HTF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D954-8D32-D14F-9E1E-802291E00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684" y="1408113"/>
            <a:ext cx="8276034" cy="7921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Gotham HTF Book" pitchFamily="2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4E26BF1-B524-9B4E-9441-16CE9CF3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C7B5CB-05DC-7E42-8655-2A65E404F833}"/>
              </a:ext>
            </a:extLst>
          </p:cNvPr>
          <p:cNvSpPr txBox="1"/>
          <p:nvPr userDrawn="1"/>
        </p:nvSpPr>
        <p:spPr>
          <a:xfrm>
            <a:off x="136844" y="6031211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 err="1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Tynah</a:t>
            </a:r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 Hodges</a:t>
            </a: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Boise, ID</a:t>
            </a:r>
          </a:p>
        </p:txBody>
      </p:sp>
    </p:spTree>
    <p:extLst>
      <p:ext uri="{BB962C8B-B14F-4D97-AF65-F5344CB8AC3E}">
        <p14:creationId xmlns:p14="http://schemas.microsoft.com/office/powerpoint/2010/main" val="40163624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9851" y="1593850"/>
            <a:ext cx="4237434" cy="4889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  <a:lvl3pPr>
              <a:defRPr b="0" i="0">
                <a:latin typeface="Gotham HTF Book" pitchFamily="2" charset="0"/>
              </a:defRPr>
            </a:lvl3pPr>
            <a:lvl4pPr>
              <a:defRPr b="0" i="0">
                <a:latin typeface="Gotham HTF Book" pitchFamily="2" charset="0"/>
              </a:defRPr>
            </a:lvl4pPr>
            <a:lvl5pPr>
              <a:defRPr b="0" i="0">
                <a:latin typeface="Gotham HTF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DBA45F6-5E94-D946-869A-CCC8DB1EF9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7512" y="1593850"/>
            <a:ext cx="4237434" cy="4889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  <a:lvl3pPr>
              <a:defRPr b="0" i="0">
                <a:latin typeface="Gotham HTF Book" pitchFamily="2" charset="0"/>
              </a:defRPr>
            </a:lvl3pPr>
            <a:lvl4pPr>
              <a:defRPr b="0" i="0">
                <a:latin typeface="Gotham HTF Book" pitchFamily="2" charset="0"/>
              </a:defRPr>
            </a:lvl4pPr>
            <a:lvl5pPr>
              <a:defRPr b="0" i="0">
                <a:latin typeface="Gotham HTF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497DF9C-E11B-D648-9C7C-3BA6D33F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6292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25" y="1468805"/>
            <a:ext cx="8448950" cy="11845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49553C-9F2D-424A-A410-B35C0DC942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7663" y="2871788"/>
            <a:ext cx="8448675" cy="3598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F4BF15D-FB1F-9742-98FD-50B56EAB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5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8E08-A828-430D-B8A6-7302E570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5402-465C-4E68-BF7E-BFE1177B5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B917D-5EC9-44FC-B8A7-9ADF4ADC4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CF5D4-E55C-42FF-A7E5-2466DE35B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79A7F-77F4-4169-8D51-212344199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35923-3BB5-4F33-8E76-56665E95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43FC79-7089-4373-88DC-12501E78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E0BEB1-B009-47B7-B159-DE05E615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701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25" y="1468805"/>
            <a:ext cx="8448950" cy="7801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F4BF15D-FB1F-9742-98FD-50B56EAB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691F7-48B2-FB4F-B071-09F804453B23}"/>
              </a:ext>
            </a:extLst>
          </p:cNvPr>
          <p:cNvSpPr txBox="1"/>
          <p:nvPr userDrawn="1"/>
        </p:nvSpPr>
        <p:spPr>
          <a:xfrm>
            <a:off x="297482" y="5709935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Better Business Bureau Team</a:t>
            </a: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Boise, ID</a:t>
            </a:r>
          </a:p>
        </p:txBody>
      </p:sp>
    </p:spTree>
    <p:extLst>
      <p:ext uri="{BB962C8B-B14F-4D97-AF65-F5344CB8AC3E}">
        <p14:creationId xmlns:p14="http://schemas.microsoft.com/office/powerpoint/2010/main" val="17290706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25" y="1468805"/>
            <a:ext cx="8448950" cy="9407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F4BF15D-FB1F-9742-98FD-50B56EAB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A7E8E-5AE0-1240-825C-AF4B0C672951}"/>
              </a:ext>
            </a:extLst>
          </p:cNvPr>
          <p:cNvSpPr txBox="1"/>
          <p:nvPr userDrawn="1"/>
        </p:nvSpPr>
        <p:spPr>
          <a:xfrm>
            <a:off x="297482" y="5709935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Mike di Donato</a:t>
            </a: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Boise, ID</a:t>
            </a:r>
          </a:p>
        </p:txBody>
      </p:sp>
    </p:spTree>
    <p:extLst>
      <p:ext uri="{BB962C8B-B14F-4D97-AF65-F5344CB8AC3E}">
        <p14:creationId xmlns:p14="http://schemas.microsoft.com/office/powerpoint/2010/main" val="7396372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25" y="1468805"/>
            <a:ext cx="8448950" cy="9407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F4BF15D-FB1F-9742-98FD-50B56EAB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C441C-C1DC-4043-9FBA-68BCC75312B1}"/>
              </a:ext>
            </a:extLst>
          </p:cNvPr>
          <p:cNvSpPr txBox="1"/>
          <p:nvPr userDrawn="1"/>
        </p:nvSpPr>
        <p:spPr>
          <a:xfrm>
            <a:off x="297482" y="5709935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Innovators Team</a:t>
            </a: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Boise, ID</a:t>
            </a:r>
          </a:p>
        </p:txBody>
      </p:sp>
    </p:spTree>
    <p:extLst>
      <p:ext uri="{BB962C8B-B14F-4D97-AF65-F5344CB8AC3E}">
        <p14:creationId xmlns:p14="http://schemas.microsoft.com/office/powerpoint/2010/main" val="19315758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A5B55E-CF54-434D-979C-BFFF8FDC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25" y="1468805"/>
            <a:ext cx="8448950" cy="9407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Book" pitchFamily="2" charset="0"/>
              </a:defRPr>
            </a:lvl1pPr>
            <a:lvl2pPr>
              <a:defRPr b="0" i="0">
                <a:latin typeface="Gotham HTF Book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F4BF15D-FB1F-9742-98FD-50B56EAB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3596E-2197-5D4C-B94D-472B89104B48}"/>
              </a:ext>
            </a:extLst>
          </p:cNvPr>
          <p:cNvSpPr txBox="1"/>
          <p:nvPr userDrawn="1"/>
        </p:nvSpPr>
        <p:spPr>
          <a:xfrm>
            <a:off x="297482" y="5709935"/>
            <a:ext cx="31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Tyler Andrew</a:t>
            </a:r>
          </a:p>
          <a:p>
            <a:r>
              <a:rPr lang="en-US" sz="900" b="0" i="1" kern="1200" dirty="0">
                <a:solidFill>
                  <a:schemeClr val="bg1"/>
                </a:solidFill>
                <a:effectLst/>
                <a:latin typeface="Gotham Book" panose="02000604040000020004" pitchFamily="2" charset="0"/>
                <a:ea typeface="+mn-ea"/>
                <a:cs typeface="+mn-cs"/>
              </a:rPr>
              <a:t>Boise, ID</a:t>
            </a:r>
          </a:p>
        </p:txBody>
      </p:sp>
    </p:spTree>
    <p:extLst>
      <p:ext uri="{BB962C8B-B14F-4D97-AF65-F5344CB8AC3E}">
        <p14:creationId xmlns:p14="http://schemas.microsoft.com/office/powerpoint/2010/main" val="14809524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8448C5-E3BB-0642-ACB2-91C18BDA88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3938954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9E79459-1C39-9846-817A-103AB33441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83777" y="3927232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7E8FF77-ED15-1547-8C19-1B14B4473A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323" y="3927231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407D30BE-FAED-E249-BB7C-F60F8AEBE0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8870" y="3938954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A59C17FD-E184-6C45-8F07-A49415BA5F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96416" y="3927230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3F79E7D-31AA-534C-A91C-563D2E351C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4900613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DDF8A912-C2EF-444A-92D3-4A99CEB8907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083777" y="4900980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6">
            <a:extLst>
              <a:ext uri="{FF2B5EF4-FFF2-40B4-BE49-F238E27FC236}">
                <a16:creationId xmlns:a16="http://schemas.microsoft.com/office/drawing/2014/main" id="{74FA41C0-16AB-3F40-A0E3-3B044058570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921323" y="4900613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C5DD9AF3-7FD0-5F43-9325-6E28B2BE1F8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58870" y="4900613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FAEF66F4-7096-5646-BF57-E85FE087526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96416" y="4900613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1ECE944-26A5-144A-94AC-E2C75F523A1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37530" y="1430705"/>
            <a:ext cx="8668941" cy="938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Gotham HTF Book" pitchFamily="2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58838F54-5B54-E94D-8927-CD8307CC4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3928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56D847CF-3D7E-2942-A67F-B87F2252CA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3938954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B2584AE8-F111-B548-A8FF-547B435401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83777" y="3927232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8E52EEF-A38A-B349-A8B1-3206480FEC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323" y="3927231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1102E663-46F6-4642-9632-A2F775594B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8870" y="3938954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E2449517-444E-514B-B166-E95B3EFCD9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96416" y="3927230"/>
            <a:ext cx="1301354" cy="421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Gotham HTF" pitchFamily="2" charset="0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96FA611-B470-0E46-8629-D324EAAC206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4900613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67D539A9-86DA-DD43-9123-7C0E40E650D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083777" y="4900980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E5EBEEE4-3738-1544-9179-6F9091F47DB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921323" y="4900613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6">
            <a:extLst>
              <a:ext uri="{FF2B5EF4-FFF2-40B4-BE49-F238E27FC236}">
                <a16:creationId xmlns:a16="http://schemas.microsoft.com/office/drawing/2014/main" id="{6A29C9FA-5E5A-5243-BFCE-94DB9DF98FB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58870" y="4900613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9CF53736-B032-8348-85A5-09EDDCBF43A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96416" y="4900613"/>
            <a:ext cx="1301354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4">
            <a:extLst>
              <a:ext uri="{FF2B5EF4-FFF2-40B4-BE49-F238E27FC236}">
                <a16:creationId xmlns:a16="http://schemas.microsoft.com/office/drawing/2014/main" id="{77EC884C-AF47-E74E-8C81-76975723F1A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37530" y="1430705"/>
            <a:ext cx="8668941" cy="938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Gotham HTF Book" pitchFamily="2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00215395-AE46-E14B-B28D-21C88080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879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4">
            <a:extLst>
              <a:ext uri="{FF2B5EF4-FFF2-40B4-BE49-F238E27FC236}">
                <a16:creationId xmlns:a16="http://schemas.microsoft.com/office/drawing/2014/main" id="{C8665027-30CD-D84F-81E1-F9958FF864A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37530" y="1430705"/>
            <a:ext cx="8668941" cy="667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Gotham HTF Book" pitchFamily="2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207E0E-611A-C74C-A553-447F25ABF1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766" y="2847975"/>
            <a:ext cx="860822" cy="774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716403F-E83F-D74E-B144-EE2D2D41A00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3394" y="3751264"/>
            <a:ext cx="1441847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A2309DD-7907-2C4A-96BB-6A5FDCDDBA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2597" y="2836130"/>
            <a:ext cx="860822" cy="774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BDFCFDFD-7BDF-2440-9B17-8FB8A5F1972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734225" y="3739419"/>
            <a:ext cx="1441847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9FBBB3A-4936-0E4E-879B-94E0133739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3428" y="2847975"/>
            <a:ext cx="860822" cy="774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96CA8046-7FFA-D24A-854B-4E35F5B79E3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985056" y="3751264"/>
            <a:ext cx="1441847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5809DA9-1F7C-2B4C-83B9-9F7CD02C7D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44259" y="2836130"/>
            <a:ext cx="860822" cy="774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3CECB9EF-0652-4644-898E-05690DB13F3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235887" y="3739419"/>
            <a:ext cx="1441847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481E62C5-98D9-B241-BAA1-E245448D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737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4">
            <a:extLst>
              <a:ext uri="{FF2B5EF4-FFF2-40B4-BE49-F238E27FC236}">
                <a16:creationId xmlns:a16="http://schemas.microsoft.com/office/drawing/2014/main" id="{68F94719-3751-6B41-8839-2E0ED2C81EB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37530" y="1430705"/>
            <a:ext cx="8668941" cy="667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Gotham HTF Book" pitchFamily="2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5F29DA8-DE55-6E40-80D1-7BAE252B2F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766" y="2847975"/>
            <a:ext cx="860822" cy="774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70A33A2C-038E-E84B-98B1-C2B4810977D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3394" y="3751264"/>
            <a:ext cx="1441847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F707FA5-C62E-924C-B2B5-0F127A7FED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2597" y="2836130"/>
            <a:ext cx="860822" cy="774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97DE138-DB70-D24F-B321-B6EFD7FF455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734225" y="3739419"/>
            <a:ext cx="1441847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81680AB-74DB-EE4C-84B0-FB94AD956D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3428" y="2847975"/>
            <a:ext cx="860822" cy="774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160D24E4-17A3-A842-BEFA-0CA987644A0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985056" y="3751264"/>
            <a:ext cx="1441847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362F778-24F7-FE42-AFC1-82DB20EFE7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44259" y="2836130"/>
            <a:ext cx="860822" cy="774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9519A066-FB65-B249-880E-AC5323D6B7A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235887" y="3739419"/>
            <a:ext cx="1441847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6173C776-7F54-E944-B0D6-E77D2E18A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365125"/>
            <a:ext cx="5134709" cy="631337"/>
          </a:xfrm>
          <a:prstGeom prst="rect">
            <a:avLst/>
          </a:prstGeom>
        </p:spPr>
        <p:txBody>
          <a:bodyPr/>
          <a:lstStyle>
            <a:lvl1pPr>
              <a:defRPr sz="2700" b="0" i="0"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507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375F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88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75" b="1" i="0">
                <a:solidFill>
                  <a:srgbClr val="375F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2705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169" y="539829"/>
            <a:ext cx="7810142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375F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03476" y="2104668"/>
            <a:ext cx="4298751" cy="288541"/>
          </a:xfrm>
        </p:spPr>
        <p:txBody>
          <a:bodyPr lIns="0" tIns="0" rIns="0" bIns="0"/>
          <a:lstStyle>
            <a:lvl1pPr>
              <a:defRPr sz="1875" b="1" i="0">
                <a:solidFill>
                  <a:srgbClr val="375F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66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FFCC-78CC-4E9D-A277-8230F273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CEFE7-D923-48C1-B2FE-8110829C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91C9-7841-4F7B-8F24-B5FF45B5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96739-CF17-4867-A5ED-317AD19F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387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solidFill>
            <a:srgbClr val="F1EEEB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17" name="bg object 17"/>
          <p:cNvSpPr/>
          <p:nvPr/>
        </p:nvSpPr>
        <p:spPr>
          <a:xfrm>
            <a:off x="321469" y="407193"/>
            <a:ext cx="8501063" cy="6043613"/>
          </a:xfrm>
          <a:custGeom>
            <a:avLst/>
            <a:gdLst/>
            <a:ahLst/>
            <a:cxnLst/>
            <a:rect l="l" t="t" r="r" b="b"/>
            <a:pathLst>
              <a:path w="9067800" h="6446520">
                <a:moveTo>
                  <a:pt x="9067800" y="0"/>
                </a:moveTo>
                <a:lnTo>
                  <a:pt x="0" y="0"/>
                </a:lnTo>
                <a:lnTo>
                  <a:pt x="0" y="45720"/>
                </a:lnTo>
                <a:lnTo>
                  <a:pt x="0" y="6400800"/>
                </a:lnTo>
                <a:lnTo>
                  <a:pt x="0" y="6446520"/>
                </a:lnTo>
                <a:lnTo>
                  <a:pt x="9067800" y="6446520"/>
                </a:lnTo>
                <a:lnTo>
                  <a:pt x="9067800" y="6400800"/>
                </a:lnTo>
                <a:lnTo>
                  <a:pt x="45339" y="6400800"/>
                </a:lnTo>
                <a:lnTo>
                  <a:pt x="45339" y="45720"/>
                </a:lnTo>
                <a:lnTo>
                  <a:pt x="9021445" y="45720"/>
                </a:lnTo>
                <a:lnTo>
                  <a:pt x="9021445" y="6400216"/>
                </a:lnTo>
                <a:lnTo>
                  <a:pt x="9067800" y="6400216"/>
                </a:lnTo>
                <a:lnTo>
                  <a:pt x="9067800" y="45720"/>
                </a:lnTo>
                <a:lnTo>
                  <a:pt x="9067800" y="45339"/>
                </a:lnTo>
                <a:lnTo>
                  <a:pt x="9067800" y="0"/>
                </a:lnTo>
                <a:close/>
              </a:path>
            </a:pathLst>
          </a:custGeom>
          <a:solidFill>
            <a:srgbClr val="075190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18" name="bg object 18"/>
          <p:cNvSpPr/>
          <p:nvPr/>
        </p:nvSpPr>
        <p:spPr>
          <a:xfrm>
            <a:off x="514350" y="2137411"/>
            <a:ext cx="8115300" cy="45839"/>
          </a:xfrm>
          <a:custGeom>
            <a:avLst/>
            <a:gdLst/>
            <a:ahLst/>
            <a:cxnLst/>
            <a:rect l="l" t="t" r="r" b="b"/>
            <a:pathLst>
              <a:path w="8656320" h="48894">
                <a:moveTo>
                  <a:pt x="8656320" y="0"/>
                </a:moveTo>
                <a:lnTo>
                  <a:pt x="0" y="0"/>
                </a:lnTo>
                <a:lnTo>
                  <a:pt x="0" y="48767"/>
                </a:lnTo>
                <a:lnTo>
                  <a:pt x="8656320" y="48767"/>
                </a:lnTo>
                <a:lnTo>
                  <a:pt x="8656320" y="0"/>
                </a:lnTo>
                <a:close/>
              </a:path>
            </a:pathLst>
          </a:custGeom>
          <a:solidFill>
            <a:srgbClr val="F08900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169" y="539829"/>
            <a:ext cx="7810142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375F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7516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169" y="539829"/>
            <a:ext cx="7810142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375F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7566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192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8942B-5ECF-4556-91C2-496E4C52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589EF-E9AD-45F7-BFBE-6F8AD357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8E0FA-5424-403C-8462-1B7C301C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95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7A56-C315-441C-9002-DFD599AE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57D9A-8037-4B31-951B-4675ADA6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3141B-5121-4179-B3F6-529569122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0C32E-3427-4696-A55A-56886EA2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FE526-7D20-4EC0-9624-E7798129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A82D7-E462-4060-85D6-85CF5554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17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19B-BF68-4590-8CA9-A51BAC0F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BC1AA-5C68-47DC-BBF0-1E309865E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A636-7F9C-43EC-B2F2-6FB3323CB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9410E-A050-4AA2-BC89-EF52EB1C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23AB0-18A5-4589-926D-C00F68CF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4EE52-EECA-4C6E-83E9-6382044D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5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36FE-B6CA-4D45-A719-6B51F3FF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9388C-63B0-4DA8-97D0-BEEDCF4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9BDB0-2A2B-43AC-965A-A9E7E7F7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A7C3-2A5B-4BED-A540-9136486C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888E8-31D6-4E51-9228-0D6066FE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6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010CA-6776-433E-8E25-97899E082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91E6E-3CF5-4535-B37E-E30058EA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DEE3-AAA7-4846-8EC6-84B1537C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DABD6-6E60-4895-89B1-3604A484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4D314-6D1C-4A42-A445-B77646B2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73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AARP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7C700F1-61B0-FB4A-9B52-91B8FE33A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519" y="1747102"/>
            <a:ext cx="8014711" cy="2224727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cap="none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Insert Title Text</a:t>
            </a:r>
            <a:br>
              <a:rPr lang="en-US" dirty="0"/>
            </a:br>
            <a:r>
              <a:rPr lang="en-US" dirty="0"/>
              <a:t>Here 54 </a:t>
            </a:r>
            <a:r>
              <a:rPr lang="en-US" dirty="0" err="1"/>
              <a:t>pt</a:t>
            </a:r>
            <a:r>
              <a:rPr lang="en-US" dirty="0"/>
              <a:t> Bold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1E97F76-27B7-D649-8B30-725CFB08EC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519" y="4247657"/>
            <a:ext cx="7082498" cy="1139552"/>
          </a:xfrm>
        </p:spPr>
        <p:txBody>
          <a:bodyPr lIns="91440" tIns="182880" rIns="91440" bIns="0" anchor="ctr">
            <a:normAutofit/>
          </a:bodyPr>
          <a:lstStyle>
            <a:lvl1pPr marL="0" indent="0">
              <a:lnSpc>
                <a:spcPct val="8000"/>
              </a:lnSpc>
              <a:buNone/>
              <a:defRPr sz="3600">
                <a:solidFill>
                  <a:schemeClr val="accent6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Subtitle Here 36 </a:t>
            </a:r>
            <a:r>
              <a:rPr lang="en-US" dirty="0" err="1"/>
              <a:t>pt</a:t>
            </a:r>
            <a:r>
              <a:rPr lang="en-US" dirty="0"/>
              <a:t> Regular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238810-4ED9-422F-9449-6D46143BD8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19" y="928585"/>
            <a:ext cx="1323025" cy="36247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6EA45C-A1C3-2D49-9C86-FE2F9C424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19" y="465289"/>
            <a:ext cx="1323025" cy="3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48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Stat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7C700F1-61B0-FB4A-9B52-91B8FE33A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519" y="1747102"/>
            <a:ext cx="7914818" cy="2224727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cap="none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Insert Title Text</a:t>
            </a:r>
            <a:br>
              <a:rPr lang="en-US" dirty="0"/>
            </a:br>
            <a:r>
              <a:rPr lang="en-US" dirty="0"/>
              <a:t>Here 54 </a:t>
            </a:r>
            <a:r>
              <a:rPr lang="en-US" dirty="0" err="1"/>
              <a:t>pt</a:t>
            </a:r>
            <a:r>
              <a:rPr lang="en-US" dirty="0"/>
              <a:t> Bold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1E97F76-27B7-D649-8B30-725CFB08EC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519" y="4247657"/>
            <a:ext cx="7082498" cy="1139552"/>
          </a:xfrm>
        </p:spPr>
        <p:txBody>
          <a:bodyPr lIns="91440" tIns="182880" rIns="91440" bIns="0" anchor="ctr">
            <a:normAutofit/>
          </a:bodyPr>
          <a:lstStyle>
            <a:lvl1pPr marL="0" indent="0">
              <a:lnSpc>
                <a:spcPct val="8000"/>
              </a:lnSpc>
              <a:buNone/>
              <a:defRPr sz="3600">
                <a:solidFill>
                  <a:schemeClr val="accent6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Subtitle Here 36 </a:t>
            </a:r>
            <a:r>
              <a:rPr lang="en-US" dirty="0" err="1"/>
              <a:t>pt</a:t>
            </a:r>
            <a:r>
              <a:rPr lang="en-US" dirty="0"/>
              <a:t> Regular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3E87A6-60D9-704B-B8C2-0E228EBB3A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2642" y="391450"/>
            <a:ext cx="1381125" cy="93556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</p:spTree>
    <p:extLst>
      <p:ext uri="{BB962C8B-B14F-4D97-AF65-F5344CB8AC3E}">
        <p14:creationId xmlns:p14="http://schemas.microsoft.com/office/powerpoint/2010/main" val="190578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52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16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" y="6397849"/>
            <a:ext cx="2743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1200" dirty="0">
                <a:solidFill>
                  <a:srgbClr val="1F53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Federal Trade Commission </a:t>
            </a:r>
            <a:endParaRPr lang="en-US" sz="600" b="1" dirty="0">
              <a:solidFill>
                <a:srgbClr val="1F53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534400" y="6394872"/>
            <a:ext cx="457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56A24A1-512B-4CB1-A3DF-F3EA987D5AC4}" type="slidenum">
              <a:rPr lang="en-US" sz="1400" b="1" kern="1200" smtClean="0">
                <a:solidFill>
                  <a:srgbClr val="1F53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z="600" b="1" dirty="0">
              <a:solidFill>
                <a:srgbClr val="1F53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18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AAR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3D8713C6-55F0-2F46-9D8A-8AA7B06B8AAC}"/>
              </a:ext>
            </a:extLst>
          </p:cNvPr>
          <p:cNvSpPr txBox="1">
            <a:spLocks/>
          </p:cNvSpPr>
          <p:nvPr/>
        </p:nvSpPr>
        <p:spPr>
          <a:xfrm>
            <a:off x="6705600" y="64472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EBAC01C0-C14E-7A49-9531-075A9DA1345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65760" y="631046"/>
            <a:ext cx="4870524" cy="577710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on Icon to add photo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3F0142-C008-2245-8D2A-EBB8F95AE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3851" y="2316094"/>
            <a:ext cx="3190023" cy="4091516"/>
          </a:xfrm>
        </p:spPr>
        <p:txBody>
          <a:bodyPr>
            <a:normAutofit/>
          </a:bodyPr>
          <a:lstStyle>
            <a:lvl1pPr marL="230183" indent="-230183">
              <a:tabLst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7AB2C-2DF8-1B4B-9409-DE4766264A03}"/>
              </a:ext>
            </a:extLst>
          </p:cNvPr>
          <p:cNvSpPr/>
          <p:nvPr/>
        </p:nvSpPr>
        <p:spPr>
          <a:xfrm>
            <a:off x="5403850" y="1302775"/>
            <a:ext cx="3282950" cy="5232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Agenda</a:t>
            </a:r>
            <a:endParaRPr lang="en-US" sz="2800" b="1" spc="-30" baseline="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AEFB0C-86C7-7147-ABCA-B90EB70DB6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4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BE1D2-3076-AD4A-9281-ECA963C201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97" y="337385"/>
            <a:ext cx="1323025" cy="36247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36B6981-A20D-CA4F-97FC-80FA71E16B7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40981" y="867471"/>
            <a:ext cx="8661400" cy="408354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on Icon to add photo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9330DB4E-31C3-654D-84D2-84EC9414743B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2AA551-D09E-3D40-9F3B-C99E852A0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4300" y="5033840"/>
            <a:ext cx="6286500" cy="566739"/>
          </a:xfrm>
        </p:spPr>
        <p:txBody>
          <a:bodyPr anchor="ctr">
            <a:noAutofit/>
          </a:bodyPr>
          <a:lstStyle>
            <a:lvl1pPr algn="l">
              <a:defRPr sz="3600" b="1" spc="-40" baseline="0">
                <a:solidFill>
                  <a:srgbClr val="EC1300"/>
                </a:solidFill>
              </a:defRPr>
            </a:lvl1pPr>
          </a:lstStyle>
          <a:p>
            <a:r>
              <a:rPr lang="en-US" dirty="0"/>
              <a:t>Add Section Page Title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743DBF3-FA9C-3C4B-A173-B173815532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54300" y="5600578"/>
            <a:ext cx="6286500" cy="804863"/>
          </a:xfrm>
        </p:spPr>
        <p:txBody>
          <a:bodyPr anchor="t">
            <a:normAutofit/>
          </a:bodyPr>
          <a:lstStyle>
            <a:lvl1pPr marL="0" indent="0">
              <a:buNone/>
              <a:defRPr sz="2400" spc="-10" baseline="0"/>
            </a:lvl1pPr>
          </a:lstStyle>
          <a:p>
            <a:r>
              <a:rPr lang="en-US" dirty="0"/>
              <a:t>Add Section Page Subtitle 24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12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524773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93EBCD-ED32-234B-8C6D-919854DDD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18972"/>
            <a:ext cx="1323025" cy="362472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0A7B39C-6D33-CA40-BC21-658D76AED443}"/>
              </a:ext>
            </a:extLst>
          </p:cNvPr>
          <p:cNvSpPr txBox="1">
            <a:spLocks/>
          </p:cNvSpPr>
          <p:nvPr/>
        </p:nvSpPr>
        <p:spPr>
          <a:xfrm>
            <a:off x="6705600" y="64260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0C067-CE1A-804E-91EE-BA47614A3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509487"/>
            <a:ext cx="6518275" cy="4879559"/>
          </a:xfrm>
        </p:spPr>
        <p:txBody>
          <a:bodyPr/>
          <a:lstStyle>
            <a:lvl1pPr marL="230183" indent="-230183">
              <a:tabLst/>
              <a:defRPr sz="2400" spc="-10" baseline="0"/>
            </a:lvl1pPr>
            <a:lvl2pPr marL="571486" indent="-282568">
              <a:tabLst/>
              <a:defRPr sz="2200" spc="-10" baseline="0"/>
            </a:lvl2pPr>
            <a:lvl3pPr marL="860404" indent="-230183">
              <a:tabLst/>
              <a:defRPr sz="2200" spc="-10" baseline="0"/>
            </a:lvl3pPr>
            <a:lvl4pPr marL="1090586" indent="-230183">
              <a:tabLst/>
              <a:defRPr sz="2200" spc="-10" baseline="0"/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742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–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/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10368C-1F9E-B848-A206-A29657273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48" y="500957"/>
            <a:ext cx="781897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522F9-8BBA-7E4E-83BB-F32530F429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4912" y="1356857"/>
            <a:ext cx="7818543" cy="4713524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43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Left, Title&amp;Text Right –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EDFE468-84B4-B749-A8FB-46BED87288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400" y="720921"/>
            <a:ext cx="3204891" cy="1305843"/>
          </a:xfrm>
        </p:spPr>
        <p:txBody>
          <a:bodyPr anchor="b" anchorCtr="0">
            <a:normAutofit/>
          </a:bodyPr>
          <a:lstStyle>
            <a:lvl1pPr algn="l">
              <a:defRPr sz="2800" b="1" spc="-30" baseline="0">
                <a:solidFill>
                  <a:srgbClr val="EC1300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FBC2D-E460-A241-9C49-5441A1348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3851" y="2252485"/>
            <a:ext cx="3204891" cy="4091516"/>
          </a:xfrm>
        </p:spPr>
        <p:txBody>
          <a:bodyPr/>
          <a:lstStyle>
            <a:lvl1pPr marL="230183" indent="-230183">
              <a:spcBef>
                <a:spcPts val="0"/>
              </a:spcBef>
              <a:tabLst/>
              <a:defRPr sz="2000" spc="-10" baseline="0"/>
            </a:lvl1pPr>
            <a:lvl2pPr>
              <a:spcBef>
                <a:spcPts val="200"/>
              </a:spcBef>
              <a:defRPr sz="1800" spc="-10" baseline="0"/>
            </a:lvl2pPr>
            <a:lvl3pPr>
              <a:defRPr sz="1800" spc="-10" baseline="0"/>
            </a:lvl3pPr>
            <a:lvl4pPr marL="1433477" indent="-230183">
              <a:spcBef>
                <a:spcPts val="200"/>
              </a:spcBef>
              <a:tabLst/>
              <a:defRPr sz="1800" spc="-10" baseline="0"/>
            </a:lvl4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11055843-417F-2944-9277-0FCEC3E2FAB2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0E5AB-616F-984D-ABBC-350C963FCD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9615" y="720920"/>
            <a:ext cx="4868959" cy="5623080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71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 –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1299" y="1535114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535114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7FBF0-97CC-DD42-9748-15529A714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2233807"/>
            <a:ext cx="4040188" cy="3901017"/>
          </a:xfrm>
        </p:spPr>
        <p:txBody>
          <a:bodyPr>
            <a:normAutofit/>
          </a:bodyPr>
          <a:lstStyle>
            <a:lvl1pPr marL="230183" indent="-230183">
              <a:tabLst/>
              <a:defRPr sz="20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25E100A-F4F4-0B4F-B4C6-14FA523D1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5026" y="2233807"/>
            <a:ext cx="4040188" cy="3901017"/>
          </a:xfrm>
        </p:spPr>
        <p:txBody>
          <a:bodyPr>
            <a:normAutofit/>
          </a:bodyPr>
          <a:lstStyle>
            <a:lvl1pPr marL="230183" indent="-230183">
              <a:tabLst/>
              <a:defRPr sz="20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F9F467A-8E98-7346-B4E6-7FC87C7355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525358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A858944-1D8F-3B42-95E7-F085EA57C8C9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76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 Photos –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4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535114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964E5-429F-ED45-A89B-C5C238E89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525358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647469C5-59BE-8A44-BABE-1BCBEF6AEA04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078687-3C95-5843-8872-1329721A0F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2235016"/>
            <a:ext cx="4040189" cy="3853099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90B8B19-C2C8-154D-BEBC-4C86D642438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45025" y="2235016"/>
            <a:ext cx="4040189" cy="3853099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517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no text –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964E5-429F-ED45-A89B-C5C238E89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525358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647469C5-59BE-8A44-BABE-1BCBEF6AEA04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078687-3C95-5843-8872-1329721A0F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1640114"/>
            <a:ext cx="4040189" cy="4447999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90B8B19-C2C8-154D-BEBC-4C86D642438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45025" y="1640113"/>
            <a:ext cx="4040189" cy="4448000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7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text right –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964E5-429F-ED45-A89B-C5C238E89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525358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647469C5-59BE-8A44-BABE-1BCBEF6AEA04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078687-3C95-5843-8872-1329721A0F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1582057"/>
            <a:ext cx="4040189" cy="4506056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51276FD-EBF0-4D96-95AF-D0AE3C8C4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9369" y="1582059"/>
            <a:ext cx="4095844" cy="4506056"/>
          </a:xfrm>
        </p:spPr>
        <p:txBody>
          <a:bodyPr>
            <a:normAutofit/>
          </a:bodyPr>
          <a:lstStyle>
            <a:lvl1pPr marL="230183" indent="-230183">
              <a:tabLst/>
              <a:defRPr sz="20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17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text left –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964E5-429F-ED45-A89B-C5C238E89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525358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647469C5-59BE-8A44-BABE-1BCBEF6AEA04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078687-3C95-5843-8872-1329721A0F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45025" y="1489565"/>
            <a:ext cx="4040189" cy="4506056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51276FD-EBF0-4D96-95AF-D0AE3C8C4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489565"/>
            <a:ext cx="4040189" cy="4506056"/>
          </a:xfrm>
        </p:spPr>
        <p:txBody>
          <a:bodyPr>
            <a:normAutofit/>
          </a:bodyPr>
          <a:lstStyle>
            <a:lvl1pPr marL="230183" indent="-230183">
              <a:tabLst/>
              <a:defRPr sz="20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6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86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" y="6397849"/>
            <a:ext cx="2743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1200" dirty="0">
                <a:solidFill>
                  <a:srgbClr val="1F53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Federal Trade Commission </a:t>
            </a:r>
            <a:endParaRPr lang="en-US" sz="600" b="1" dirty="0">
              <a:solidFill>
                <a:srgbClr val="1F53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534400" y="6394872"/>
            <a:ext cx="457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56A24A1-512B-4CB1-A3DF-F3EA987D5AC4}" type="slidenum">
              <a:rPr lang="en-US" sz="1400" b="1" kern="1200" smtClean="0">
                <a:solidFill>
                  <a:srgbClr val="1F53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z="600" b="1" dirty="0">
              <a:solidFill>
                <a:srgbClr val="1F53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27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 – Red No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6841" y="596183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333833B-5017-1F4F-B8C7-0FC53207AF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376516"/>
            <a:ext cx="6518275" cy="4885301"/>
          </a:xfrm>
        </p:spPr>
        <p:txBody>
          <a:bodyPr>
            <a:normAutofit/>
          </a:bodyPr>
          <a:lstStyle>
            <a:lvl1pPr marL="230183" indent="-230183">
              <a:tabLst/>
              <a:defRPr sz="2400" spc="-10" baseline="0">
                <a:solidFill>
                  <a:schemeClr val="bg1"/>
                </a:solidFill>
              </a:defRPr>
            </a:lvl1pPr>
            <a:lvl2pPr marL="519100" indent="-288918">
              <a:tabLst/>
              <a:defRPr sz="2200" spc="-10" baseline="0">
                <a:solidFill>
                  <a:schemeClr val="bg1"/>
                </a:solidFill>
              </a:defRPr>
            </a:lvl2pPr>
            <a:lvl3pPr marL="749282" indent="-230183">
              <a:tabLst/>
              <a:defRPr sz="2200" spc="-10" baseline="0">
                <a:solidFill>
                  <a:schemeClr val="bg1"/>
                </a:solidFill>
              </a:defRPr>
            </a:lvl3pPr>
            <a:lvl4pPr marL="1031849" indent="-282568">
              <a:tabLst/>
              <a:defRPr sz="2200" spc="-10"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3853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 – Pink No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83C8F9E-8AA2-E641-B7D1-A9EFACF75374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FB2457-2C0A-A640-A4D6-B2180523C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8551"/>
            <a:ext cx="7852347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rgbClr val="EC1300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97D043-1EE0-4341-9F8F-81820A2A76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322919"/>
            <a:ext cx="7851913" cy="4525433"/>
          </a:xfrm>
        </p:spPr>
        <p:txBody>
          <a:bodyPr/>
          <a:lstStyle>
            <a:lvl1pPr marL="230183" indent="-230183">
              <a:tabLst/>
              <a:defRPr sz="2400" spc="-10" baseline="0"/>
            </a:lvl1pPr>
            <a:lvl2pPr marL="571486" indent="-282568">
              <a:tabLst/>
              <a:defRPr sz="2200" spc="-10" baseline="0"/>
            </a:lvl2pPr>
            <a:lvl3pPr marL="860404" indent="-230183">
              <a:tabLst/>
              <a:defRPr sz="2200" spc="-10" baseline="0"/>
            </a:lvl3pPr>
            <a:lvl4pPr marL="1090586" indent="-230183">
              <a:tabLst/>
              <a:defRPr sz="2200" spc="-10" baseline="0"/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35985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 – Salmon No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458551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2CB997B-D680-5049-82CB-3A19A2889E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308050"/>
            <a:ext cx="6518275" cy="4525433"/>
          </a:xfrm>
        </p:spPr>
        <p:txBody>
          <a:bodyPr/>
          <a:lstStyle>
            <a:lvl1pPr marL="230183" indent="-230183">
              <a:tabLst/>
              <a:defRPr sz="2400" spc="-10" baseline="0">
                <a:solidFill>
                  <a:schemeClr val="bg1"/>
                </a:solidFill>
              </a:defRPr>
            </a:lvl1pPr>
            <a:lvl2pPr marL="519100" indent="-288918">
              <a:tabLst/>
              <a:defRPr sz="2200" spc="-10" baseline="0">
                <a:solidFill>
                  <a:schemeClr val="bg1"/>
                </a:solidFill>
              </a:defRPr>
            </a:lvl2pPr>
            <a:lvl3pPr marL="749282" indent="-230183">
              <a:tabLst/>
              <a:defRPr sz="2200" spc="-10" baseline="0">
                <a:solidFill>
                  <a:schemeClr val="bg1"/>
                </a:solidFill>
              </a:defRPr>
            </a:lvl3pPr>
            <a:lvl4pPr marL="1031849" indent="-282568">
              <a:tabLst/>
              <a:defRPr sz="2200" spc="-10"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75066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- AAR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3D8713C6-55F0-2F46-9D8A-8AA7B06B8AAC}"/>
              </a:ext>
            </a:extLst>
          </p:cNvPr>
          <p:cNvSpPr txBox="1">
            <a:spLocks/>
          </p:cNvSpPr>
          <p:nvPr/>
        </p:nvSpPr>
        <p:spPr>
          <a:xfrm>
            <a:off x="6705600" y="64260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EBAC01C0-C14E-7A49-9531-075A9DA1345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81664" y="679226"/>
            <a:ext cx="4854621" cy="577710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on Icon to add photo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3F0142-C008-2245-8D2A-EBB8F95AE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9719" y="2364275"/>
            <a:ext cx="3297082" cy="4091516"/>
          </a:xfrm>
        </p:spPr>
        <p:txBody>
          <a:bodyPr>
            <a:normAutofit/>
          </a:bodyPr>
          <a:lstStyle>
            <a:lvl1pPr marL="230183" indent="-230183">
              <a:tabLst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7AB2C-2DF8-1B4B-9409-DE4766264A03}"/>
              </a:ext>
            </a:extLst>
          </p:cNvPr>
          <p:cNvSpPr/>
          <p:nvPr/>
        </p:nvSpPr>
        <p:spPr>
          <a:xfrm>
            <a:off x="5351962" y="1196752"/>
            <a:ext cx="3334839" cy="5232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Conclusion</a:t>
            </a:r>
            <a:endParaRPr lang="en-US" sz="2800" b="1" spc="-30" baseline="0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ECAAC7-30E9-1441-9836-3C41A68310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91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pcoming Events - AAR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51276FD-EBF0-4D96-95AF-D0AE3C8C4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3802" y="1187510"/>
            <a:ext cx="6592947" cy="456224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1800" b="0"/>
            </a:lvl1pPr>
            <a:lvl2pPr marL="742931" indent="-285743">
              <a:buFont typeface="Courier New" panose="02070309020205020404" pitchFamily="49" charset="0"/>
              <a:buChar char="o"/>
              <a:defRPr sz="2000"/>
            </a:lvl2pPr>
          </a:lstStyle>
          <a:p>
            <a:pPr lvl="0"/>
            <a:r>
              <a:rPr lang="en-US" dirty="0"/>
              <a:t>Click to add Event Titles, Dates, Times, etc.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358B0-F45A-49E9-B8E9-029F5906DE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9635" y="5975548"/>
            <a:ext cx="8107114" cy="5159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URL for where participants can learn more or register for the events above</a:t>
            </a:r>
          </a:p>
        </p:txBody>
      </p:sp>
      <p:pic>
        <p:nvPicPr>
          <p:cNvPr id="8" name="Picture 7" descr="A white plate&#10;&#10;Description automatically generated">
            <a:extLst>
              <a:ext uri="{FF2B5EF4-FFF2-40B4-BE49-F238E27FC236}">
                <a16:creationId xmlns:a16="http://schemas.microsoft.com/office/drawing/2014/main" id="{F2406FB0-C741-4DB8-B820-EAF6ED0792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635" y="2870440"/>
            <a:ext cx="1602923" cy="1741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24C9C-A997-4570-9874-25ED1CAAA2AE}"/>
              </a:ext>
            </a:extLst>
          </p:cNvPr>
          <p:cNvSpPr txBox="1"/>
          <p:nvPr/>
        </p:nvSpPr>
        <p:spPr>
          <a:xfrm>
            <a:off x="210977" y="571956"/>
            <a:ext cx="800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E1300"/>
                </a:solidFill>
              </a:rPr>
              <a:t>Upcoming Events and Opportunities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7A0BA1-6379-442A-B8D1-0C21020F24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02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pcoming Events - St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51276FD-EBF0-4D96-95AF-D0AE3C8C4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3802" y="1769807"/>
            <a:ext cx="6592947" cy="397994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1800" b="0"/>
            </a:lvl1pPr>
            <a:lvl2pPr marL="742931" indent="-285743">
              <a:buFont typeface="Courier New" panose="02070309020205020404" pitchFamily="49" charset="0"/>
              <a:buChar char="o"/>
              <a:defRPr sz="2000"/>
            </a:lvl2pPr>
          </a:lstStyle>
          <a:p>
            <a:pPr lvl="0"/>
            <a:r>
              <a:rPr lang="en-US" dirty="0"/>
              <a:t>Click to add Event Titles, Dates, Times, etc.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358B0-F45A-49E9-B8E9-029F5906DE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9635" y="5975548"/>
            <a:ext cx="8107114" cy="5159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URL for where participants can learn more or register for the events above</a:t>
            </a:r>
          </a:p>
        </p:txBody>
      </p:sp>
      <p:pic>
        <p:nvPicPr>
          <p:cNvPr id="8" name="Picture 7" descr="A white plate&#10;&#10;Description automatically generated">
            <a:extLst>
              <a:ext uri="{FF2B5EF4-FFF2-40B4-BE49-F238E27FC236}">
                <a16:creationId xmlns:a16="http://schemas.microsoft.com/office/drawing/2014/main" id="{F2406FB0-C741-4DB8-B820-EAF6ED0792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635" y="2870440"/>
            <a:ext cx="1602923" cy="1741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24C9C-A997-4570-9874-25ED1CAAA2AE}"/>
              </a:ext>
            </a:extLst>
          </p:cNvPr>
          <p:cNvSpPr txBox="1"/>
          <p:nvPr/>
        </p:nvSpPr>
        <p:spPr>
          <a:xfrm>
            <a:off x="210977" y="1154254"/>
            <a:ext cx="800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E1300"/>
                </a:solidFill>
              </a:rPr>
              <a:t>Upcoming Events and Opportunities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3102310-3ED4-4851-8678-CC3582DE88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89634" y="182651"/>
            <a:ext cx="1381125" cy="93556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</p:spTree>
    <p:extLst>
      <p:ext uri="{BB962C8B-B14F-4D97-AF65-F5344CB8AC3E}">
        <p14:creationId xmlns:p14="http://schemas.microsoft.com/office/powerpoint/2010/main" val="2817262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vey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3209CD7E-5ED3-424C-817E-DB50895628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62" y="750599"/>
            <a:ext cx="8454480" cy="4191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ABF35-4E63-6848-A4FD-81B18654628E}"/>
              </a:ext>
            </a:extLst>
          </p:cNvPr>
          <p:cNvSpPr txBox="1">
            <a:spLocks/>
          </p:cNvSpPr>
          <p:nvPr/>
        </p:nvSpPr>
        <p:spPr>
          <a:xfrm>
            <a:off x="2724582" y="1855884"/>
            <a:ext cx="4598503" cy="198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EC13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500" dirty="0">
                <a:solidFill>
                  <a:schemeClr val="tx1"/>
                </a:solidFill>
              </a:rPr>
              <a:t>Survey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677A7C90-B538-3B4A-8D46-D8BAF7C4B901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04CD6C-56F6-5441-A86C-921702C021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2DBF2-F623-4E13-BC40-896EFBA5A3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6594" y="5060952"/>
            <a:ext cx="6153231" cy="514349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EC1300"/>
                </a:solidFill>
              </a:defRPr>
            </a:lvl1pPr>
          </a:lstStyle>
          <a:p>
            <a:pPr lvl="0"/>
            <a:r>
              <a:rPr lang="en-US" sz="2800" dirty="0"/>
              <a:t>We welcome your feedback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1F9784-9E8D-46F1-9843-E8ED143D92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6676" y="5755219"/>
            <a:ext cx="4716463" cy="565149"/>
          </a:xfrm>
        </p:spPr>
        <p:txBody>
          <a:bodyPr anchor="ctr"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complete the survey!</a:t>
            </a:r>
          </a:p>
        </p:txBody>
      </p:sp>
    </p:spTree>
    <p:extLst>
      <p:ext uri="{BB962C8B-B14F-4D97-AF65-F5344CB8AC3E}">
        <p14:creationId xmlns:p14="http://schemas.microsoft.com/office/powerpoint/2010/main" val="2406064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ep in Touch – AAR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D151345-F5BD-DE40-8392-7AD5DA6BAFC7}"/>
              </a:ext>
            </a:extLst>
          </p:cNvPr>
          <p:cNvSpPr txBox="1">
            <a:spLocks/>
          </p:cNvSpPr>
          <p:nvPr/>
        </p:nvSpPr>
        <p:spPr>
          <a:xfrm>
            <a:off x="378543" y="2192238"/>
            <a:ext cx="985870" cy="4503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800" rtl="0" eaLnBrk="1" latinLnBrk="0" hangingPunct="1">
              <a:lnSpc>
                <a:spcPts val="244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2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96188" algn="r"/>
                <a:tab pos="964307" algn="l"/>
              </a:tabLst>
            </a:pPr>
            <a:r>
              <a:rPr lang="en-US" sz="2000" b="1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Email: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AD095-B39B-BA4F-A53A-571290458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1795" y="4911725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twitter.com/aarpxx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2D30D90-8742-014F-A19F-150857FEA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795" y="4355084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facebook.com/aarpxx</a:t>
            </a:r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1868363-1B4C-4441-B9A4-30914D7B26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3295" y="2272702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98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name@</a:t>
            </a:r>
            <a:r>
              <a:rPr lang="en-US" sz="1998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aarp.org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DB11D24-C039-7440-8CF5-0B2CF82B8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795" y="2755485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xxx.xxx.xxxx</a:t>
            </a:r>
            <a:endParaRPr lang="en-US" dirty="0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3D73718-AC7E-1B4F-BD47-70D81C9D9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95" y="3272570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5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98" spc="-5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aarp.org/xx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AB592A-3FC2-B142-9E90-C34C7DEF1533}"/>
              </a:ext>
            </a:extLst>
          </p:cNvPr>
          <p:cNvSpPr/>
          <p:nvPr/>
        </p:nvSpPr>
        <p:spPr>
          <a:xfrm>
            <a:off x="377425" y="1064113"/>
            <a:ext cx="6460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Keep in Touch with Us</a:t>
            </a:r>
          </a:p>
        </p:txBody>
      </p:sp>
      <p:pic>
        <p:nvPicPr>
          <p:cNvPr id="15" name="Picture 1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E42DBE0-9309-9B41-80AB-BC5A74D8E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8" y="4859415"/>
            <a:ext cx="356140" cy="474853"/>
          </a:xfrm>
          <a:prstGeom prst="rect">
            <a:avLst/>
          </a:prstGeom>
        </p:spPr>
      </p:pic>
      <p:pic>
        <p:nvPicPr>
          <p:cNvPr id="16" name="Picture 15" descr="A drawing of a person&#10;&#10;Description automatically generated">
            <a:extLst>
              <a:ext uri="{FF2B5EF4-FFF2-40B4-BE49-F238E27FC236}">
                <a16:creationId xmlns:a16="http://schemas.microsoft.com/office/drawing/2014/main" id="{21DEBA30-513B-4046-8B55-E4431F969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78" y="4302775"/>
            <a:ext cx="356141" cy="46834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45DE10-A3FA-44BC-87FA-B36E92F867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74575BB-6BD9-480C-91CD-4E5539375289}"/>
              </a:ext>
            </a:extLst>
          </p:cNvPr>
          <p:cNvSpPr txBox="1">
            <a:spLocks/>
          </p:cNvSpPr>
          <p:nvPr/>
        </p:nvSpPr>
        <p:spPr>
          <a:xfrm>
            <a:off x="378543" y="2712110"/>
            <a:ext cx="1036790" cy="4503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800" rtl="0" eaLnBrk="1" latinLnBrk="0" hangingPunct="1">
              <a:lnSpc>
                <a:spcPts val="244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2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796188" algn="r"/>
                <a:tab pos="964307" algn="l"/>
              </a:tabLst>
            </a:pPr>
            <a:r>
              <a:rPr lang="en-US" sz="2000" b="1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Phone: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5D219DA-7683-42AC-B48F-207CB8759112}"/>
              </a:ext>
            </a:extLst>
          </p:cNvPr>
          <p:cNvSpPr txBox="1">
            <a:spLocks/>
          </p:cNvSpPr>
          <p:nvPr/>
        </p:nvSpPr>
        <p:spPr>
          <a:xfrm>
            <a:off x="377424" y="3231142"/>
            <a:ext cx="985870" cy="4503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800" rtl="0" eaLnBrk="1" latinLnBrk="0" hangingPunct="1">
              <a:lnSpc>
                <a:spcPts val="244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2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796188" algn="r"/>
                <a:tab pos="964307" algn="l"/>
              </a:tabLst>
            </a:pPr>
            <a:r>
              <a:rPr lang="en-US" sz="2000" b="1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Web: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5CDBF29-829B-6249-A79C-CACC9A51669B}"/>
              </a:ext>
            </a:extLst>
          </p:cNvPr>
          <p:cNvSpPr txBox="1">
            <a:spLocks/>
          </p:cNvSpPr>
          <p:nvPr userDrawn="1"/>
        </p:nvSpPr>
        <p:spPr>
          <a:xfrm>
            <a:off x="457200" y="2265033"/>
            <a:ext cx="985870" cy="15196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ts val="244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2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796188" algn="r"/>
                <a:tab pos="964307" algn="l"/>
              </a:tabLst>
            </a:pPr>
            <a:r>
              <a:rPr lang="en-US" sz="1998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	Email:</a:t>
            </a:r>
          </a:p>
          <a:p>
            <a:pPr>
              <a:tabLst>
                <a:tab pos="796188" algn="r"/>
                <a:tab pos="964307" algn="l"/>
              </a:tabLst>
            </a:pPr>
            <a:r>
              <a:rPr lang="en-US" sz="1998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	Phone:</a:t>
            </a:r>
          </a:p>
          <a:p>
            <a:pPr>
              <a:tabLst>
                <a:tab pos="796188" algn="r"/>
                <a:tab pos="964307" algn="l"/>
              </a:tabLst>
            </a:pPr>
            <a:r>
              <a:rPr lang="en-US" sz="1998" spc="-5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	Web:</a:t>
            </a:r>
            <a:endParaRPr lang="en-US" sz="1998" spc="-20" dirty="0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E9A358-ABD6-0B47-8E0D-278C791D08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7013181-B915-F142-A2A7-B8906F595DD7}"/>
              </a:ext>
            </a:extLst>
          </p:cNvPr>
          <p:cNvSpPr/>
          <p:nvPr userDrawn="1"/>
        </p:nvSpPr>
        <p:spPr>
          <a:xfrm>
            <a:off x="456083" y="703428"/>
            <a:ext cx="6460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Keep in Touch with Us</a:t>
            </a:r>
          </a:p>
        </p:txBody>
      </p:sp>
      <p:pic>
        <p:nvPicPr>
          <p:cNvPr id="20" name="Picture 1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ABF1933-DC7C-6A4E-A202-4C741E1B63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5" y="4411213"/>
            <a:ext cx="356140" cy="474853"/>
          </a:xfrm>
          <a:prstGeom prst="rect">
            <a:avLst/>
          </a:prstGeom>
        </p:spPr>
      </p:pic>
      <p:pic>
        <p:nvPicPr>
          <p:cNvPr id="22" name="Picture 21" descr="A drawing of a person&#10;&#10;Description automatically generated">
            <a:extLst>
              <a:ext uri="{FF2B5EF4-FFF2-40B4-BE49-F238E27FC236}">
                <a16:creationId xmlns:a16="http://schemas.microsoft.com/office/drawing/2014/main" id="{644EFD34-2E99-0E42-8F21-F49ED85CEB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4" y="3837135"/>
            <a:ext cx="356141" cy="4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50038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eep in Touch – AAR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AB592A-3FC2-B142-9E90-C34C7DEF1533}"/>
              </a:ext>
            </a:extLst>
          </p:cNvPr>
          <p:cNvSpPr/>
          <p:nvPr/>
        </p:nvSpPr>
        <p:spPr>
          <a:xfrm>
            <a:off x="377425" y="1537808"/>
            <a:ext cx="6460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Keep in Touch with Us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D068B63-186F-498D-8C82-4F0453DFC5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980" y="234034"/>
            <a:ext cx="2297980" cy="8532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5C529CE-449C-4333-9CE3-A7988F0D0AB7}"/>
              </a:ext>
            </a:extLst>
          </p:cNvPr>
          <p:cNvSpPr txBox="1">
            <a:spLocks/>
          </p:cNvSpPr>
          <p:nvPr/>
        </p:nvSpPr>
        <p:spPr>
          <a:xfrm>
            <a:off x="378543" y="2437771"/>
            <a:ext cx="985870" cy="4503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800" rtl="0" eaLnBrk="1" latinLnBrk="0" hangingPunct="1">
              <a:lnSpc>
                <a:spcPts val="244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2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96188" algn="r"/>
                <a:tab pos="964307" algn="l"/>
              </a:tabLst>
            </a:pPr>
            <a:r>
              <a:rPr lang="en-US" sz="2000" b="1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Email:	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F16F70B-60D1-4EE6-8F4A-40957C568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1795" y="5157258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twitter.com/aarpxx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5660698-53D4-48AD-8276-DD750D5A47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795" y="4600618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facebook.com/aarpxx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F2A6272-B99B-4800-84F2-79A01AE928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3295" y="2518236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98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name@</a:t>
            </a:r>
            <a:r>
              <a:rPr lang="en-US" sz="1998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aarp.org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0A3CA9D-B1CF-4FA3-8EEB-7D950795BF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795" y="3001018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xxx.xxx.xxxx</a:t>
            </a:r>
            <a:endParaRPr lang="en-US" dirty="0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F20D48A-27FC-4811-8E9E-DF86113047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95" y="3518104"/>
            <a:ext cx="4005262" cy="369075"/>
          </a:xfrm>
        </p:spPr>
        <p:txBody>
          <a:bodyPr anchor="ctr">
            <a:spAutoFit/>
          </a:bodyPr>
          <a:lstStyle>
            <a:lvl1pPr marL="0" marR="0" indent="0" algn="l" defTabSz="685166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5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98" spc="-5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aarp.org/xx</a:t>
            </a:r>
            <a:endParaRPr lang="en-US" dirty="0"/>
          </a:p>
        </p:txBody>
      </p:sp>
      <p:pic>
        <p:nvPicPr>
          <p:cNvPr id="26" name="Picture 2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435D366-0D0E-49CD-9B0E-55682C4D6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8" y="5104948"/>
            <a:ext cx="356140" cy="474853"/>
          </a:xfrm>
          <a:prstGeom prst="rect">
            <a:avLst/>
          </a:prstGeom>
        </p:spPr>
      </p:pic>
      <p:pic>
        <p:nvPicPr>
          <p:cNvPr id="27" name="Picture 26" descr="A drawing of a person&#10;&#10;Description automatically generated">
            <a:extLst>
              <a:ext uri="{FF2B5EF4-FFF2-40B4-BE49-F238E27FC236}">
                <a16:creationId xmlns:a16="http://schemas.microsoft.com/office/drawing/2014/main" id="{5D73BCE9-F95F-454B-AD66-DE733A11C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78" y="4548308"/>
            <a:ext cx="356141" cy="468349"/>
          </a:xfrm>
          <a:prstGeom prst="rect">
            <a:avLst/>
          </a:prstGeom>
        </p:spPr>
      </p:pic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6AE3BF6-11BC-4954-801A-6FEC844BF988}"/>
              </a:ext>
            </a:extLst>
          </p:cNvPr>
          <p:cNvSpPr txBox="1">
            <a:spLocks/>
          </p:cNvSpPr>
          <p:nvPr/>
        </p:nvSpPr>
        <p:spPr>
          <a:xfrm>
            <a:off x="378543" y="2957643"/>
            <a:ext cx="1036790" cy="4503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800" rtl="0" eaLnBrk="1" latinLnBrk="0" hangingPunct="1">
              <a:lnSpc>
                <a:spcPts val="244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2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796188" algn="r"/>
                <a:tab pos="964307" algn="l"/>
              </a:tabLst>
            </a:pPr>
            <a:r>
              <a:rPr lang="en-US" sz="2000" b="1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Phone: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E7878E5-0E4D-44DE-B988-B1B3B1B38F32}"/>
              </a:ext>
            </a:extLst>
          </p:cNvPr>
          <p:cNvSpPr txBox="1">
            <a:spLocks/>
          </p:cNvSpPr>
          <p:nvPr/>
        </p:nvSpPr>
        <p:spPr>
          <a:xfrm>
            <a:off x="377424" y="3476675"/>
            <a:ext cx="985870" cy="4503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800" rtl="0" eaLnBrk="1" latinLnBrk="0" hangingPunct="1">
              <a:lnSpc>
                <a:spcPts val="244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2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796188" algn="r"/>
                <a:tab pos="964307" algn="l"/>
              </a:tabLst>
            </a:pPr>
            <a:r>
              <a:rPr lang="en-US" sz="2000" b="1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Web:</a:t>
            </a:r>
          </a:p>
        </p:txBody>
      </p:sp>
    </p:spTree>
    <p:extLst>
      <p:ext uri="{BB962C8B-B14F-4D97-AF65-F5344CB8AC3E}">
        <p14:creationId xmlns:p14="http://schemas.microsoft.com/office/powerpoint/2010/main" val="2253583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– AARP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244CF0-7EA6-3045-9869-7503EAFF27BF}"/>
              </a:ext>
            </a:extLst>
          </p:cNvPr>
          <p:cNvSpPr/>
          <p:nvPr/>
        </p:nvSpPr>
        <p:spPr>
          <a:xfrm>
            <a:off x="345519" y="2740721"/>
            <a:ext cx="35447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-100" baseline="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F6EB94-8EB9-5D4E-A3B7-7FBD87ED61E6}"/>
              </a:ext>
            </a:extLst>
          </p:cNvPr>
          <p:cNvSpPr/>
          <p:nvPr/>
        </p:nvSpPr>
        <p:spPr>
          <a:xfrm>
            <a:off x="449596" y="3825138"/>
            <a:ext cx="309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spc="-20" baseline="0" dirty="0">
                <a:solidFill>
                  <a:schemeClr val="bg1"/>
                </a:solidFill>
              </a:rPr>
              <a:t>for Joining Us!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D550AF-CD8F-4A77-8FD7-F1F4C0D75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95" y="594614"/>
            <a:ext cx="1156915" cy="3169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754AF6-9C7B-8544-81FD-9AF5396F7A66}"/>
              </a:ext>
            </a:extLst>
          </p:cNvPr>
          <p:cNvSpPr/>
          <p:nvPr userDrawn="1"/>
        </p:nvSpPr>
        <p:spPr>
          <a:xfrm>
            <a:off x="345519" y="2740721"/>
            <a:ext cx="35447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-100" baseline="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B7D310-2CA2-1C47-80AE-CA26F9EFC5A2}"/>
              </a:ext>
            </a:extLst>
          </p:cNvPr>
          <p:cNvSpPr/>
          <p:nvPr userDrawn="1"/>
        </p:nvSpPr>
        <p:spPr>
          <a:xfrm>
            <a:off x="449596" y="3825138"/>
            <a:ext cx="309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spc="-20" baseline="0" dirty="0">
                <a:solidFill>
                  <a:schemeClr val="bg1"/>
                </a:solidFill>
              </a:rPr>
              <a:t>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421749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" y="6397849"/>
            <a:ext cx="2743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1200" dirty="0">
                <a:solidFill>
                  <a:srgbClr val="1F53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Federal Trade Commission </a:t>
            </a:r>
            <a:endParaRPr lang="en-US" sz="600" b="1" dirty="0">
              <a:solidFill>
                <a:srgbClr val="1F53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534400" y="6394872"/>
            <a:ext cx="457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56A24A1-512B-4CB1-A3DF-F3EA987D5AC4}" type="slidenum">
              <a:rPr lang="en-US" sz="1400" b="1" kern="1200" smtClean="0">
                <a:solidFill>
                  <a:srgbClr val="1F53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z="600" b="1" dirty="0">
              <a:solidFill>
                <a:srgbClr val="1F53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27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– Stat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244CF0-7EA6-3045-9869-7503EAFF27BF}"/>
              </a:ext>
            </a:extLst>
          </p:cNvPr>
          <p:cNvSpPr/>
          <p:nvPr/>
        </p:nvSpPr>
        <p:spPr>
          <a:xfrm>
            <a:off x="345519" y="2740721"/>
            <a:ext cx="35447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-100" baseline="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F6EB94-8EB9-5D4E-A3B7-7FBD87ED61E6}"/>
              </a:ext>
            </a:extLst>
          </p:cNvPr>
          <p:cNvSpPr/>
          <p:nvPr/>
        </p:nvSpPr>
        <p:spPr>
          <a:xfrm>
            <a:off x="457030" y="3825138"/>
            <a:ext cx="309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spc="-20" baseline="0" dirty="0">
                <a:solidFill>
                  <a:schemeClr val="bg1"/>
                </a:solidFill>
              </a:rPr>
              <a:t>for Joining Us!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1CF8699-1E91-6149-8BA0-4E92559143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2642" y="847407"/>
            <a:ext cx="1381125" cy="93556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A1623-A813-F241-A357-2B7CAB0ED2AC}"/>
              </a:ext>
            </a:extLst>
          </p:cNvPr>
          <p:cNvSpPr/>
          <p:nvPr userDrawn="1"/>
        </p:nvSpPr>
        <p:spPr>
          <a:xfrm>
            <a:off x="345519" y="2740721"/>
            <a:ext cx="35447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-100" baseline="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550657-80E3-F54A-B299-3E20AB011421}"/>
              </a:ext>
            </a:extLst>
          </p:cNvPr>
          <p:cNvSpPr/>
          <p:nvPr userDrawn="1"/>
        </p:nvSpPr>
        <p:spPr>
          <a:xfrm>
            <a:off x="457030" y="3825138"/>
            <a:ext cx="309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spc="-20" baseline="0" dirty="0">
                <a:solidFill>
                  <a:schemeClr val="bg1"/>
                </a:solidFill>
              </a:rPr>
              <a:t>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1067256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page numb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59C462CA-0DE9-45B5-B728-B61E61A0E48C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3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 - AAR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999245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93EBCD-ED32-234B-8C6D-919854DDD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18972"/>
            <a:ext cx="1323025" cy="362472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0A7B39C-6D33-CA40-BC21-658D76AED443}"/>
              </a:ext>
            </a:extLst>
          </p:cNvPr>
          <p:cNvSpPr txBox="1">
            <a:spLocks/>
          </p:cNvSpPr>
          <p:nvPr/>
        </p:nvSpPr>
        <p:spPr>
          <a:xfrm>
            <a:off x="6705600" y="64260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0C067-CE1A-804E-91EE-BA47614A3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863613"/>
            <a:ext cx="6518275" cy="4525433"/>
          </a:xfrm>
        </p:spPr>
        <p:txBody>
          <a:bodyPr/>
          <a:lstStyle>
            <a:lvl1pPr marL="230183" indent="-230183">
              <a:tabLst/>
              <a:defRPr sz="2400" spc="-10" baseline="0"/>
            </a:lvl1pPr>
            <a:lvl2pPr marL="571486" indent="-282568">
              <a:tabLst/>
              <a:defRPr sz="2200" spc="-10" baseline="0"/>
            </a:lvl2pPr>
            <a:lvl3pPr marL="860404" indent="-230183">
              <a:tabLst/>
              <a:defRPr sz="2200" spc="-10" baseline="0"/>
            </a:lvl3pPr>
            <a:lvl4pPr marL="1090586" indent="-230183">
              <a:tabLst/>
              <a:defRPr sz="2200" spc="-10" baseline="0"/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959E26-E383-8746-8325-E1430F09D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15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 – Red AARP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872018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93EBCD-ED32-234B-8C6D-919854DDD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277651"/>
            <a:ext cx="1156915" cy="316963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333833B-5017-1F4F-B8C7-0FC53207AF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736386"/>
            <a:ext cx="6518275" cy="4525433"/>
          </a:xfrm>
        </p:spPr>
        <p:txBody>
          <a:bodyPr>
            <a:normAutofit/>
          </a:bodyPr>
          <a:lstStyle>
            <a:lvl1pPr marL="230183" indent="-230183">
              <a:tabLst/>
              <a:defRPr sz="2400" spc="-10" baseline="0">
                <a:solidFill>
                  <a:schemeClr val="bg1"/>
                </a:solidFill>
              </a:defRPr>
            </a:lvl1pPr>
            <a:lvl2pPr marL="519100" indent="-288918">
              <a:tabLst/>
              <a:defRPr sz="2200" spc="-10" baseline="0">
                <a:solidFill>
                  <a:schemeClr val="bg1"/>
                </a:solidFill>
              </a:defRPr>
            </a:lvl2pPr>
            <a:lvl3pPr marL="749282" indent="-230183">
              <a:tabLst/>
              <a:defRPr sz="2200" spc="-10" baseline="0">
                <a:solidFill>
                  <a:schemeClr val="bg1"/>
                </a:solidFill>
              </a:defRPr>
            </a:lvl3pPr>
            <a:lvl4pPr marL="1031849" indent="-282568">
              <a:tabLst/>
              <a:defRPr sz="2200" spc="-10"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35484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 – Pink AARP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83C8F9E-8AA2-E641-B7D1-A9EFACF75374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FB2457-2C0A-A640-A4D6-B2180523C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42" y="744798"/>
            <a:ext cx="7915958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rgbClr val="EC1300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97D043-1EE0-4341-9F8F-81820A2A76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642" y="1609166"/>
            <a:ext cx="7915521" cy="4525433"/>
          </a:xfrm>
        </p:spPr>
        <p:txBody>
          <a:bodyPr/>
          <a:lstStyle>
            <a:lvl1pPr marL="230183" indent="-230183">
              <a:tabLst/>
              <a:defRPr sz="2400" spc="-10" baseline="0"/>
            </a:lvl1pPr>
            <a:lvl2pPr marL="571486" indent="-282568">
              <a:tabLst/>
              <a:defRPr sz="2200" spc="-10" baseline="0"/>
            </a:lvl2pPr>
            <a:lvl3pPr marL="860404" indent="-230183">
              <a:tabLst/>
              <a:defRPr sz="2200" spc="-10" baseline="0"/>
            </a:lvl3pPr>
            <a:lvl4pPr marL="1090586" indent="-230183">
              <a:tabLst/>
              <a:defRPr sz="2200" spc="-10" baseline="0"/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E5BE04-8922-1549-B5D0-46093E7A9C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53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 – Salmon AARP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850815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2CB997B-D680-5049-82CB-3A19A2889E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700314"/>
            <a:ext cx="6518275" cy="4525433"/>
          </a:xfrm>
        </p:spPr>
        <p:txBody>
          <a:bodyPr/>
          <a:lstStyle>
            <a:lvl1pPr marL="230183" indent="-230183">
              <a:tabLst/>
              <a:defRPr sz="2400" spc="-10" baseline="0">
                <a:solidFill>
                  <a:schemeClr val="bg1"/>
                </a:solidFill>
              </a:defRPr>
            </a:lvl1pPr>
            <a:lvl2pPr marL="519100" indent="-288918">
              <a:tabLst/>
              <a:defRPr sz="2200" spc="-10" baseline="0">
                <a:solidFill>
                  <a:schemeClr val="bg1"/>
                </a:solidFill>
              </a:defRPr>
            </a:lvl2pPr>
            <a:lvl3pPr marL="749282" indent="-230183">
              <a:tabLst/>
              <a:defRPr sz="2200" spc="-10" baseline="0">
                <a:solidFill>
                  <a:schemeClr val="bg1"/>
                </a:solidFill>
              </a:defRPr>
            </a:lvl3pPr>
            <a:lvl4pPr marL="1031849" indent="-282568">
              <a:tabLst/>
              <a:defRPr sz="2200" spc="-10"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FA6744-F100-664C-B18F-1AB3623481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277651"/>
            <a:ext cx="1156915" cy="31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86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–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/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10368C-1F9E-B848-A206-A29657273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42" y="744798"/>
            <a:ext cx="786668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522F9-8BBA-7E4E-83BB-F32530F429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3353" y="1600698"/>
            <a:ext cx="7866251" cy="4713524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768FE2-3410-F244-9D6C-4163FE782E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94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 Photos –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04742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704742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964E5-429F-ED45-A89B-C5C238E89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864614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647469C5-59BE-8A44-BABE-1BCBEF6AEA04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078687-3C95-5843-8872-1329721A0F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2404644"/>
            <a:ext cx="4040189" cy="3853099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90B8B19-C2C8-154D-BEBC-4C86D642438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45025" y="2404644"/>
            <a:ext cx="4040189" cy="3853099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D5666E-CC7C-3A42-B40D-8E2C35F7EB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08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 Text –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1544" y="1651734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89370" y="1651734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7FBF0-97CC-DD42-9748-15529A714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255" y="2350427"/>
            <a:ext cx="4040188" cy="3901017"/>
          </a:xfrm>
        </p:spPr>
        <p:txBody>
          <a:bodyPr>
            <a:normAutofit/>
          </a:bodyPr>
          <a:lstStyle>
            <a:lvl1pPr marL="230183" indent="-230183">
              <a:tabLst/>
              <a:defRPr sz="20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25E100A-F4F4-0B4F-B4C6-14FA523D1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9370" y="2350427"/>
            <a:ext cx="4040188" cy="3901017"/>
          </a:xfrm>
        </p:spPr>
        <p:txBody>
          <a:bodyPr>
            <a:normAutofit/>
          </a:bodyPr>
          <a:lstStyle>
            <a:lvl1pPr marL="230183" indent="-230183">
              <a:tabLst/>
              <a:defRPr sz="20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F9F467A-8E98-7346-B4E6-7FC87C7355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1543" y="779801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A858944-1D8F-3B42-95E7-F085EA57C8C9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8FC9E1-FF56-A748-AE0F-0DD57ACD64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27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Left, Title&amp;Text Right –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EDFE468-84B4-B749-A8FB-46BED87288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400" y="720921"/>
            <a:ext cx="3204891" cy="1305843"/>
          </a:xfrm>
        </p:spPr>
        <p:txBody>
          <a:bodyPr anchor="b" anchorCtr="0">
            <a:normAutofit/>
          </a:bodyPr>
          <a:lstStyle>
            <a:lvl1pPr algn="l">
              <a:defRPr sz="2800" b="1" spc="-30" baseline="0">
                <a:solidFill>
                  <a:srgbClr val="EC1300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FBC2D-E460-A241-9C49-5441A1348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3851" y="2252485"/>
            <a:ext cx="3204891" cy="4091516"/>
          </a:xfrm>
        </p:spPr>
        <p:txBody>
          <a:bodyPr/>
          <a:lstStyle>
            <a:lvl1pPr marL="230183" indent="-230183">
              <a:spcBef>
                <a:spcPts val="0"/>
              </a:spcBef>
              <a:tabLst/>
              <a:defRPr sz="2000" spc="-10" baseline="0"/>
            </a:lvl1pPr>
            <a:lvl2pPr>
              <a:spcBef>
                <a:spcPts val="200"/>
              </a:spcBef>
              <a:defRPr sz="1800" spc="-10" baseline="0"/>
            </a:lvl2pPr>
            <a:lvl3pPr>
              <a:defRPr sz="1800" spc="-10" baseline="0"/>
            </a:lvl3pPr>
            <a:lvl4pPr marL="1433477" indent="-230183">
              <a:spcBef>
                <a:spcPts val="200"/>
              </a:spcBef>
              <a:tabLst/>
              <a:defRPr sz="1800" spc="-10" baseline="0"/>
            </a:lvl4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11055843-417F-2944-9277-0FCEC3E2FAB2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0E5AB-616F-984D-ABBC-350C963FCD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9615" y="720920"/>
            <a:ext cx="4868959" cy="5623080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022FB8-0CFC-5C4F-9950-5B132D01AF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5" y="243603"/>
            <a:ext cx="1125698" cy="3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9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534400" y="6394872"/>
            <a:ext cx="457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56A24A1-512B-4CB1-A3DF-F3EA987D5AC4}" type="slidenum">
              <a:rPr lang="en-US" sz="1400" b="1" kern="1200" smtClean="0">
                <a:solidFill>
                  <a:srgbClr val="1F53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z="600" b="1" dirty="0">
              <a:solidFill>
                <a:srgbClr val="1F53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59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3D8713C6-55F0-2F46-9D8A-8AA7B06B8AAC}"/>
              </a:ext>
            </a:extLst>
          </p:cNvPr>
          <p:cNvSpPr txBox="1">
            <a:spLocks/>
          </p:cNvSpPr>
          <p:nvPr/>
        </p:nvSpPr>
        <p:spPr>
          <a:xfrm>
            <a:off x="6705600" y="64260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EBAC01C0-C14E-7A49-9531-075A9DA1345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57200" y="366004"/>
            <a:ext cx="4779084" cy="577710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on Icon to add photo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3F0142-C008-2245-8D2A-EBB8F95AE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1022" y="2051051"/>
            <a:ext cx="3245780" cy="4091516"/>
          </a:xfrm>
        </p:spPr>
        <p:txBody>
          <a:bodyPr>
            <a:normAutofit/>
          </a:bodyPr>
          <a:lstStyle>
            <a:lvl1pPr marL="230183" indent="-230183">
              <a:tabLst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7AB2C-2DF8-1B4B-9409-DE4766264A03}"/>
              </a:ext>
            </a:extLst>
          </p:cNvPr>
          <p:cNvSpPr/>
          <p:nvPr/>
        </p:nvSpPr>
        <p:spPr>
          <a:xfrm>
            <a:off x="5403850" y="1037732"/>
            <a:ext cx="3282950" cy="5232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Conclusion</a:t>
            </a:r>
            <a:endParaRPr lang="en-US" sz="2800" b="1" spc="-30" baseline="0" dirty="0"/>
          </a:p>
        </p:txBody>
      </p:sp>
    </p:spTree>
    <p:extLst>
      <p:ext uri="{BB962C8B-B14F-4D97-AF65-F5344CB8AC3E}">
        <p14:creationId xmlns:p14="http://schemas.microsoft.com/office/powerpoint/2010/main" val="897747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7F3BF294-44D6-E043-9390-9E8442799749}"/>
              </a:ext>
            </a:extLst>
          </p:cNvPr>
          <p:cNvSpPr txBox="1">
            <a:spLocks/>
          </p:cNvSpPr>
          <p:nvPr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32E9C29-0781-964C-876D-5A8D5FDAE1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7671" y="308604"/>
            <a:ext cx="2745386" cy="88939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</p:spTree>
    <p:extLst>
      <p:ext uri="{BB962C8B-B14F-4D97-AF65-F5344CB8AC3E}">
        <p14:creationId xmlns:p14="http://schemas.microsoft.com/office/powerpoint/2010/main" val="7129421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no page numb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302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Blank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494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_Interi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356478"/>
            <a:ext cx="4779084" cy="577710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403400" y="356479"/>
            <a:ext cx="3283401" cy="1459327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rgbClr val="EC1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5403399" y="2083163"/>
            <a:ext cx="3283402" cy="40504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7"/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55089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AARP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7C700F1-61B0-FB4A-9B52-91B8FE33A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519" y="1747102"/>
            <a:ext cx="8014711" cy="2224727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cap="none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Insert Title Text</a:t>
            </a:r>
            <a:br>
              <a:rPr lang="en-US" dirty="0"/>
            </a:br>
            <a:r>
              <a:rPr lang="en-US" dirty="0"/>
              <a:t>Here 54 </a:t>
            </a:r>
            <a:r>
              <a:rPr lang="en-US" dirty="0" err="1"/>
              <a:t>pt</a:t>
            </a:r>
            <a:r>
              <a:rPr lang="en-US" dirty="0"/>
              <a:t> Bold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1E97F76-27B7-D649-8B30-725CFB08EC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519" y="4247657"/>
            <a:ext cx="7082498" cy="1139552"/>
          </a:xfrm>
        </p:spPr>
        <p:txBody>
          <a:bodyPr lIns="91440" tIns="182880" rIns="91440" bIns="0" anchor="t">
            <a:normAutofit/>
          </a:bodyPr>
          <a:lstStyle>
            <a:lvl1pPr marL="0" indent="0">
              <a:lnSpc>
                <a:spcPct val="8000"/>
              </a:lnSpc>
              <a:buNone/>
              <a:defRPr sz="3600">
                <a:solidFill>
                  <a:schemeClr val="accent6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Subtitle Here 36 </a:t>
            </a:r>
            <a:r>
              <a:rPr lang="en-US" dirty="0" err="1"/>
              <a:t>pt</a:t>
            </a:r>
            <a:r>
              <a:rPr lang="en-US" dirty="0"/>
              <a:t> regular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1931DC-254E-DF4B-9C1D-404A9348FA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19" y="465289"/>
            <a:ext cx="1323025" cy="3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95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tat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7C700F1-61B0-FB4A-9B52-91B8FE33A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519" y="1747102"/>
            <a:ext cx="7914818" cy="2224727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cap="none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Insert Title Text</a:t>
            </a:r>
            <a:br>
              <a:rPr lang="en-US" dirty="0"/>
            </a:br>
            <a:r>
              <a:rPr lang="en-US" dirty="0"/>
              <a:t>Here 54 </a:t>
            </a:r>
            <a:r>
              <a:rPr lang="en-US" dirty="0" err="1"/>
              <a:t>pt</a:t>
            </a:r>
            <a:r>
              <a:rPr lang="en-US" dirty="0"/>
              <a:t> Bold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1E97F76-27B7-D649-8B30-725CFB08EC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519" y="4247657"/>
            <a:ext cx="7082498" cy="1139552"/>
          </a:xfrm>
        </p:spPr>
        <p:txBody>
          <a:bodyPr lIns="91440" tIns="182880" rIns="91440" bIns="0" anchor="t">
            <a:normAutofit/>
          </a:bodyPr>
          <a:lstStyle>
            <a:lvl1pPr marL="0" indent="0">
              <a:lnSpc>
                <a:spcPct val="8000"/>
              </a:lnSpc>
              <a:buNone/>
              <a:defRPr sz="3600">
                <a:solidFill>
                  <a:schemeClr val="accent6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Subtitle Here 36 </a:t>
            </a:r>
            <a:r>
              <a:rPr lang="en-US" dirty="0" err="1"/>
              <a:t>pt</a:t>
            </a:r>
            <a:r>
              <a:rPr lang="en-US" dirty="0"/>
              <a:t> regular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3E87A6-60D9-704B-B8C2-0E228EBB3A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2642" y="391450"/>
            <a:ext cx="1381125" cy="93556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</p:spTree>
    <p:extLst>
      <p:ext uri="{BB962C8B-B14F-4D97-AF65-F5344CB8AC3E}">
        <p14:creationId xmlns:p14="http://schemas.microsoft.com/office/powerpoint/2010/main" val="475821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EE36AB-A1D8-E940-BE4B-7D782541A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3D8713C6-55F0-2F46-9D8A-8AA7B06B8AAC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EBAC01C0-C14E-7A49-9531-075A9DA1345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57200" y="366004"/>
            <a:ext cx="4779084" cy="577710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on Icon to add photo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3F0142-C008-2245-8D2A-EBB8F95AE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3851" y="2051051"/>
            <a:ext cx="3190023" cy="4091516"/>
          </a:xfrm>
        </p:spPr>
        <p:txBody>
          <a:bodyPr>
            <a:normAutofit/>
          </a:bodyPr>
          <a:lstStyle>
            <a:lvl1pPr marL="230183" indent="-230183">
              <a:tabLst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7AB2C-2DF8-1B4B-9409-DE4766264A03}"/>
              </a:ext>
            </a:extLst>
          </p:cNvPr>
          <p:cNvSpPr/>
          <p:nvPr userDrawn="1"/>
        </p:nvSpPr>
        <p:spPr>
          <a:xfrm>
            <a:off x="5403850" y="1037732"/>
            <a:ext cx="3282950" cy="5232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Agenda</a:t>
            </a:r>
            <a:endParaRPr lang="en-US" sz="2800" b="1" spc="-30" baseline="0" dirty="0"/>
          </a:p>
        </p:txBody>
      </p:sp>
    </p:spTree>
    <p:extLst>
      <p:ext uri="{BB962C8B-B14F-4D97-AF65-F5344CB8AC3E}">
        <p14:creationId xmlns:p14="http://schemas.microsoft.com/office/powerpoint/2010/main" val="2807491042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EE36AB-A1D8-E940-BE4B-7D782541A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3D8713C6-55F0-2F46-9D8A-8AA7B06B8AAC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EBAC01C0-C14E-7A49-9531-075A9DA1345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57200" y="366004"/>
            <a:ext cx="4779084" cy="577710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on Icon to add photo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3F0142-C008-2245-8D2A-EBB8F95AE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1022" y="2051051"/>
            <a:ext cx="3245780" cy="4091516"/>
          </a:xfrm>
        </p:spPr>
        <p:txBody>
          <a:bodyPr>
            <a:normAutofit/>
          </a:bodyPr>
          <a:lstStyle>
            <a:lvl1pPr marL="230183" indent="-230183">
              <a:tabLst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7AB2C-2DF8-1B4B-9409-DE4766264A03}"/>
              </a:ext>
            </a:extLst>
          </p:cNvPr>
          <p:cNvSpPr/>
          <p:nvPr userDrawn="1"/>
        </p:nvSpPr>
        <p:spPr>
          <a:xfrm>
            <a:off x="5403850" y="1037732"/>
            <a:ext cx="3282950" cy="5232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Conclusion</a:t>
            </a:r>
            <a:endParaRPr lang="en-US" sz="2800" b="1" spc="-30" baseline="0" dirty="0"/>
          </a:p>
        </p:txBody>
      </p:sp>
    </p:spTree>
    <p:extLst>
      <p:ext uri="{BB962C8B-B14F-4D97-AF65-F5344CB8AC3E}">
        <p14:creationId xmlns:p14="http://schemas.microsoft.com/office/powerpoint/2010/main" val="3469742031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458551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93EBCD-ED32-234B-8C6D-919854DDD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18972"/>
            <a:ext cx="1323025" cy="362472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0A7B39C-6D33-CA40-BC21-658D76AED443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FE4FAB-702C-0B42-AFF2-880C55C867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0C067-CE1A-804E-91EE-BA47614A3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322919"/>
            <a:ext cx="6518275" cy="4525433"/>
          </a:xfrm>
        </p:spPr>
        <p:txBody>
          <a:bodyPr/>
          <a:lstStyle>
            <a:lvl1pPr marL="230183" indent="-230183">
              <a:tabLst/>
              <a:defRPr sz="2400" spc="-10" baseline="0"/>
            </a:lvl1pPr>
            <a:lvl2pPr marL="571486" indent="-282568">
              <a:tabLst/>
              <a:defRPr sz="2400" spc="-10" baseline="0"/>
            </a:lvl2pPr>
            <a:lvl3pPr marL="860404" indent="-230183">
              <a:tabLst/>
              <a:defRPr sz="2000" spc="-10" baseline="0"/>
            </a:lvl3pPr>
            <a:lvl4pPr marL="1090586" indent="-230183">
              <a:tabLst/>
              <a:defRPr sz="2000" spc="-10" baseline="0"/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1898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81000" y="6397849"/>
            <a:ext cx="24384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CCB16E"/>
                </a:solidFill>
              </a:rPr>
              <a:t>Federal Trade Commission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534400" y="6394872"/>
            <a:ext cx="457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56A24A1-512B-4CB1-A3DF-F3EA987D5AC4}" type="slidenum">
              <a:rPr lang="en-US" sz="1400" b="1" kern="1200" smtClean="0">
                <a:solidFill>
                  <a:srgbClr val="1F53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z="600" b="1" dirty="0">
              <a:solidFill>
                <a:srgbClr val="1F53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119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–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458551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93EBCD-ED32-234B-8C6D-919854DDD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18972"/>
            <a:ext cx="1323025" cy="36247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333833B-5017-1F4F-B8C7-0FC53207AF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322919"/>
            <a:ext cx="6518275" cy="4525433"/>
          </a:xfrm>
        </p:spPr>
        <p:txBody>
          <a:bodyPr/>
          <a:lstStyle>
            <a:lvl1pPr marL="230183" indent="-230183">
              <a:tabLst/>
              <a:defRPr sz="2400" spc="-10" baseline="0">
                <a:solidFill>
                  <a:schemeClr val="bg1"/>
                </a:solidFill>
              </a:defRPr>
            </a:lvl1pPr>
            <a:lvl2pPr marL="519100" indent="-288918">
              <a:tabLst/>
              <a:defRPr sz="2400" spc="-10" baseline="0">
                <a:solidFill>
                  <a:schemeClr val="bg1"/>
                </a:solidFill>
              </a:defRPr>
            </a:lvl2pPr>
            <a:lvl3pPr marL="749282" indent="-230183">
              <a:tabLst/>
              <a:defRPr sz="2000" spc="-10" baseline="0">
                <a:solidFill>
                  <a:schemeClr val="bg1"/>
                </a:solidFill>
              </a:defRPr>
            </a:lvl3pPr>
            <a:lvl4pPr marL="1031849" indent="-282568">
              <a:tabLst/>
              <a:defRPr sz="2000" spc="-10"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16426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–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83C8F9E-8AA2-E641-B7D1-A9EFACF75374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FB2457-2C0A-A640-A4D6-B2180523C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8551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rgbClr val="EC1300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F2F237-486F-814F-A05A-967357B618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97D043-1EE0-4341-9F8F-81820A2A76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322919"/>
            <a:ext cx="6518275" cy="4525433"/>
          </a:xfrm>
        </p:spPr>
        <p:txBody>
          <a:bodyPr/>
          <a:lstStyle>
            <a:lvl1pPr marL="230183" indent="-230183">
              <a:tabLst/>
              <a:defRPr sz="2400" spc="-10" baseline="0"/>
            </a:lvl1pPr>
            <a:lvl2pPr marL="571486" indent="-282568">
              <a:tabLst/>
              <a:defRPr sz="2400" spc="-10" baseline="0"/>
            </a:lvl2pPr>
            <a:lvl3pPr marL="860404" indent="-230183">
              <a:tabLst/>
              <a:defRPr sz="2000" spc="-10" baseline="0"/>
            </a:lvl3pPr>
            <a:lvl4pPr marL="1090586" indent="-230183">
              <a:tabLst/>
              <a:defRPr sz="2000" spc="-10" baseline="0"/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17641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– Salm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458551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D2B19E-4426-2047-9C35-BE9DFF4300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18972"/>
            <a:ext cx="1323025" cy="362472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2CB997B-D680-5049-82CB-3A19A2889E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308050"/>
            <a:ext cx="6518275" cy="4525433"/>
          </a:xfrm>
        </p:spPr>
        <p:txBody>
          <a:bodyPr/>
          <a:lstStyle>
            <a:lvl1pPr marL="230183" indent="-230183">
              <a:tabLst/>
              <a:defRPr sz="2400" spc="-10" baseline="0">
                <a:solidFill>
                  <a:schemeClr val="bg1"/>
                </a:solidFill>
              </a:defRPr>
            </a:lvl1pPr>
            <a:lvl2pPr marL="519100" indent="-288918">
              <a:tabLst/>
              <a:defRPr sz="2400" spc="-10" baseline="0">
                <a:solidFill>
                  <a:schemeClr val="bg1"/>
                </a:solidFill>
              </a:defRPr>
            </a:lvl2pPr>
            <a:lvl3pPr marL="749282" indent="-230183">
              <a:tabLst/>
              <a:defRPr sz="2000" spc="-10" baseline="0">
                <a:solidFill>
                  <a:schemeClr val="bg1"/>
                </a:solidFill>
              </a:defRPr>
            </a:lvl3pPr>
            <a:lvl4pPr marL="1031849" indent="-282568">
              <a:tabLst/>
              <a:defRPr sz="2000" spc="-10"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bullet text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904605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/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10368C-1F9E-B848-A206-A29657273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8551"/>
            <a:ext cx="6518635" cy="676868"/>
          </a:xfrm>
        </p:spPr>
        <p:txBody>
          <a:bodyPr>
            <a:noAutofit/>
          </a:bodyPr>
          <a:lstStyle>
            <a:lvl1pPr algn="l">
              <a:defRPr sz="2800" b="1" spc="-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AFABEE-5FA5-0848-8144-8390A1B44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522F9-8BBA-7E4E-83BB-F32530F429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4912" y="1314451"/>
            <a:ext cx="6518275" cy="4713524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527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hoto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4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535114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7ECD0A-9624-EE49-BB61-52D889102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964E5-429F-ED45-A89B-C5C238E89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525358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647469C5-59BE-8A44-BABE-1BCBEF6AEA04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078687-3C95-5843-8872-1329721A0F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2235016"/>
            <a:ext cx="4040189" cy="3853099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90B8B19-C2C8-154D-BEBC-4C86D642438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45025" y="2235016"/>
            <a:ext cx="4040189" cy="3853099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894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4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535114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Subtitle 20-24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7ECD0A-9624-EE49-BB61-52D889102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7FBF0-97CC-DD42-9748-15529A714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2233807"/>
            <a:ext cx="4040188" cy="3901017"/>
          </a:xfrm>
        </p:spPr>
        <p:txBody>
          <a:bodyPr>
            <a:normAutofit/>
          </a:bodyPr>
          <a:lstStyle>
            <a:lvl1pPr marL="230183" indent="-230183">
              <a:tabLst/>
              <a:defRPr sz="20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25E100A-F4F4-0B4F-B4C6-14FA523D1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5026" y="2233807"/>
            <a:ext cx="4040188" cy="3901017"/>
          </a:xfrm>
        </p:spPr>
        <p:txBody>
          <a:bodyPr>
            <a:normAutofit/>
          </a:bodyPr>
          <a:lstStyle>
            <a:lvl1pPr marL="230183" indent="-230183">
              <a:tabLst/>
              <a:defRPr sz="20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F9F467A-8E98-7346-B4E6-7FC87C7355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525358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A858944-1D8F-3B42-95E7-F085EA57C8C9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87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Left, Title&amp;Text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5E1BFE-9ACF-314F-A5A1-DA31F4AE1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DEDFE468-84B4-B749-A8FB-46BED87288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400" y="366004"/>
            <a:ext cx="3283401" cy="1459327"/>
          </a:xfrm>
        </p:spPr>
        <p:txBody>
          <a:bodyPr anchor="b" anchorCtr="0">
            <a:normAutofit/>
          </a:bodyPr>
          <a:lstStyle>
            <a:lvl1pPr algn="l">
              <a:defRPr sz="2800" b="1" spc="-30" baseline="0">
                <a:solidFill>
                  <a:srgbClr val="EC1300"/>
                </a:solidFill>
              </a:defRPr>
            </a:lvl1pPr>
          </a:lstStyle>
          <a:p>
            <a:r>
              <a:rPr lang="en-US" dirty="0"/>
              <a:t>Add Title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FBC2D-E460-A241-9C49-5441A1348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3851" y="2051051"/>
            <a:ext cx="3204891" cy="4091516"/>
          </a:xfrm>
        </p:spPr>
        <p:txBody>
          <a:bodyPr/>
          <a:lstStyle>
            <a:lvl1pPr marL="230183" indent="-230183">
              <a:spcBef>
                <a:spcPts val="0"/>
              </a:spcBef>
              <a:tabLst/>
              <a:defRPr sz="2000" spc="-10" baseline="0"/>
            </a:lvl1pPr>
            <a:lvl2pPr>
              <a:spcBef>
                <a:spcPts val="200"/>
              </a:spcBef>
              <a:defRPr sz="2000" spc="-10" baseline="0"/>
            </a:lvl2pPr>
            <a:lvl3pPr>
              <a:defRPr sz="1800" spc="-10" baseline="0"/>
            </a:lvl3pPr>
            <a:lvl4pPr marL="1433477" indent="-230183">
              <a:spcBef>
                <a:spcPts val="200"/>
              </a:spcBef>
              <a:tabLst/>
              <a:defRPr sz="1800" spc="-10" baseline="0"/>
            </a:lvl4pPr>
          </a:lstStyle>
          <a:p>
            <a:pPr lvl="0"/>
            <a:r>
              <a:rPr lang="en-US" dirty="0"/>
              <a:t>Click to add bullet text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11055843-417F-2944-9277-0FCEC3E2FAB2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0E5AB-616F-984D-ABBC-350C963FCD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365461"/>
            <a:ext cx="4801373" cy="5777107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on Icon to add element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49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ge Photo Logo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BE1D2-3076-AD4A-9281-ECA963C20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36B6981-A20D-CA4F-97FC-80FA71E16B7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40981" y="358589"/>
            <a:ext cx="8661400" cy="4328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on Icon to add photo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9330DB4E-31C3-654D-84D2-84EC9414743B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2AA551-D09E-3D40-9F3B-C99E852A0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4300" y="4872318"/>
            <a:ext cx="6286500" cy="566739"/>
          </a:xfrm>
        </p:spPr>
        <p:txBody>
          <a:bodyPr anchor="ctr">
            <a:noAutofit/>
          </a:bodyPr>
          <a:lstStyle>
            <a:lvl1pPr algn="l">
              <a:defRPr sz="3600" b="1" spc="-40" baseline="0">
                <a:solidFill>
                  <a:srgbClr val="EC1300"/>
                </a:solidFill>
              </a:defRPr>
            </a:lvl1pPr>
          </a:lstStyle>
          <a:p>
            <a:r>
              <a:rPr lang="en-US" dirty="0"/>
              <a:t>Add Section Page Title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743DBF3-FA9C-3C4B-A173-B173815532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54300" y="5439056"/>
            <a:ext cx="6286500" cy="804863"/>
          </a:xfrm>
        </p:spPr>
        <p:txBody>
          <a:bodyPr anchor="t">
            <a:normAutofit/>
          </a:bodyPr>
          <a:lstStyle>
            <a:lvl1pPr marL="0" indent="0">
              <a:buNone/>
              <a:defRPr sz="2400" spc="-10" baseline="0"/>
            </a:lvl1pPr>
          </a:lstStyle>
          <a:p>
            <a:r>
              <a:rPr lang="en-US" dirty="0"/>
              <a:t>Add Section Page Subtitle 24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06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209CD7E-5ED3-424C-817E-DB50895628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401" y="612775"/>
            <a:ext cx="8661400" cy="411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ABF35-4E63-6848-A4FD-81B18654628E}"/>
              </a:ext>
            </a:extLst>
          </p:cNvPr>
          <p:cNvSpPr txBox="1">
            <a:spLocks/>
          </p:cNvSpPr>
          <p:nvPr userDrawn="1"/>
        </p:nvSpPr>
        <p:spPr>
          <a:xfrm>
            <a:off x="2654301" y="2014563"/>
            <a:ext cx="4598503" cy="198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EC13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500" dirty="0">
                <a:solidFill>
                  <a:schemeClr val="bg1"/>
                </a:solidFill>
              </a:rPr>
              <a:t>Survey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81127D-F81E-AE4C-80B2-5151A0C902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677A7C90-B538-3B4A-8D46-D8BAF7C4B901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E51402E-183B-D045-BDCB-EC84A61EE0E5}"/>
              </a:ext>
            </a:extLst>
          </p:cNvPr>
          <p:cNvSpPr txBox="1">
            <a:spLocks/>
          </p:cNvSpPr>
          <p:nvPr userDrawn="1"/>
        </p:nvSpPr>
        <p:spPr>
          <a:xfrm>
            <a:off x="2654300" y="4909541"/>
            <a:ext cx="6286500" cy="566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EC13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spc="-30" dirty="0">
                <a:solidFill>
                  <a:schemeClr val="tx2"/>
                </a:solidFill>
              </a:rPr>
              <a:t>We Welcome Your Feedback on Our Session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8AAEE9-5EE8-2F4C-92C1-C997069D866C}"/>
              </a:ext>
            </a:extLst>
          </p:cNvPr>
          <p:cNvSpPr/>
          <p:nvPr userDrawn="1"/>
        </p:nvSpPr>
        <p:spPr>
          <a:xfrm>
            <a:off x="2654301" y="5436728"/>
            <a:ext cx="4052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Please complete the survey!</a:t>
            </a:r>
          </a:p>
        </p:txBody>
      </p:sp>
    </p:spTree>
    <p:extLst>
      <p:ext uri="{BB962C8B-B14F-4D97-AF65-F5344CB8AC3E}">
        <p14:creationId xmlns:p14="http://schemas.microsoft.com/office/powerpoint/2010/main" val="3140779226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– AARP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1931DC-254E-DF4B-9C1D-404A9348FA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19" y="752743"/>
            <a:ext cx="1323025" cy="362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244CF0-7EA6-3045-9869-7503EAFF27BF}"/>
              </a:ext>
            </a:extLst>
          </p:cNvPr>
          <p:cNvSpPr/>
          <p:nvPr userDrawn="1"/>
        </p:nvSpPr>
        <p:spPr>
          <a:xfrm>
            <a:off x="345519" y="2740721"/>
            <a:ext cx="35447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-100" baseline="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F6EB94-8EB9-5D4E-A3B7-7FBD87ED61E6}"/>
              </a:ext>
            </a:extLst>
          </p:cNvPr>
          <p:cNvSpPr/>
          <p:nvPr userDrawn="1"/>
        </p:nvSpPr>
        <p:spPr>
          <a:xfrm>
            <a:off x="449596" y="3825138"/>
            <a:ext cx="309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spc="-20" baseline="0" dirty="0">
                <a:solidFill>
                  <a:schemeClr val="bg1"/>
                </a:solidFill>
              </a:rPr>
              <a:t>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98518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281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– Stat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244CF0-7EA6-3045-9869-7503EAFF27BF}"/>
              </a:ext>
            </a:extLst>
          </p:cNvPr>
          <p:cNvSpPr/>
          <p:nvPr userDrawn="1"/>
        </p:nvSpPr>
        <p:spPr>
          <a:xfrm>
            <a:off x="345519" y="2740721"/>
            <a:ext cx="35447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-100" baseline="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F6EB94-8EB9-5D4E-A3B7-7FBD87ED61E6}"/>
              </a:ext>
            </a:extLst>
          </p:cNvPr>
          <p:cNvSpPr/>
          <p:nvPr userDrawn="1"/>
        </p:nvSpPr>
        <p:spPr>
          <a:xfrm>
            <a:off x="457030" y="3825138"/>
            <a:ext cx="309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spc="-20" baseline="0" dirty="0">
                <a:solidFill>
                  <a:schemeClr val="bg1"/>
                </a:solidFill>
              </a:rPr>
              <a:t>for Joining Us!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1CF8699-1E91-6149-8BA0-4E92559143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2642" y="847407"/>
            <a:ext cx="1381125" cy="93556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</p:spTree>
    <p:extLst>
      <p:ext uri="{BB962C8B-B14F-4D97-AF65-F5344CB8AC3E}">
        <p14:creationId xmlns:p14="http://schemas.microsoft.com/office/powerpoint/2010/main" val="2794335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– State Logo White 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244CF0-7EA6-3045-9869-7503EAFF27BF}"/>
              </a:ext>
            </a:extLst>
          </p:cNvPr>
          <p:cNvSpPr/>
          <p:nvPr userDrawn="1"/>
        </p:nvSpPr>
        <p:spPr>
          <a:xfrm>
            <a:off x="345519" y="2740721"/>
            <a:ext cx="35447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-100" baseline="0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F6EB94-8EB9-5D4E-A3B7-7FBD87ED61E6}"/>
              </a:ext>
            </a:extLst>
          </p:cNvPr>
          <p:cNvSpPr/>
          <p:nvPr userDrawn="1"/>
        </p:nvSpPr>
        <p:spPr>
          <a:xfrm>
            <a:off x="457030" y="3825138"/>
            <a:ext cx="309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spc="-20" baseline="0" dirty="0">
                <a:solidFill>
                  <a:schemeClr val="tx2"/>
                </a:solidFill>
              </a:rPr>
              <a:t>for Joining Us!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BD96D9E-7382-5441-ABB7-97016EB0E3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2642" y="847407"/>
            <a:ext cx="1381125" cy="93556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</p:spTree>
    <p:extLst>
      <p:ext uri="{BB962C8B-B14F-4D97-AF65-F5344CB8AC3E}">
        <p14:creationId xmlns:p14="http://schemas.microsoft.com/office/powerpoint/2010/main" val="3524257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ep in Touch – AAR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D151345-F5BD-DE40-8392-7AD5DA6BAFC7}"/>
              </a:ext>
            </a:extLst>
          </p:cNvPr>
          <p:cNvSpPr txBox="1">
            <a:spLocks/>
          </p:cNvSpPr>
          <p:nvPr userDrawn="1"/>
        </p:nvSpPr>
        <p:spPr>
          <a:xfrm>
            <a:off x="457200" y="2265033"/>
            <a:ext cx="985870" cy="15196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ts val="244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2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796188" algn="r"/>
                <a:tab pos="964307" algn="l"/>
              </a:tabLst>
            </a:pPr>
            <a:r>
              <a:rPr lang="en-US" sz="1998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	Email:</a:t>
            </a:r>
          </a:p>
          <a:p>
            <a:pPr>
              <a:tabLst>
                <a:tab pos="796188" algn="r"/>
                <a:tab pos="964307" algn="l"/>
              </a:tabLst>
            </a:pPr>
            <a:r>
              <a:rPr lang="en-US" sz="1998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	Phone:</a:t>
            </a:r>
          </a:p>
          <a:p>
            <a:pPr>
              <a:tabLst>
                <a:tab pos="796188" algn="r"/>
                <a:tab pos="964307" algn="l"/>
              </a:tabLst>
            </a:pPr>
            <a:r>
              <a:rPr lang="en-US" sz="1998" spc="-5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	Web:</a:t>
            </a:r>
            <a:endParaRPr lang="en-US" sz="1998" spc="-20" dirty="0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AD095-B39B-BA4F-A53A-571290458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624" y="4462827"/>
            <a:ext cx="4005262" cy="473695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https://</a:t>
            </a:r>
            <a:r>
              <a:rPr lang="en-US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twitter.com</a:t>
            </a:r>
            <a:r>
              <a:rPr lang="en-US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/</a:t>
            </a:r>
            <a:r>
              <a:rPr lang="en-US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aarpxx</a:t>
            </a:r>
            <a:endParaRPr lang="en-US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2D30D90-8742-014F-A19F-150857FEA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8256" y="3834463"/>
            <a:ext cx="4005262" cy="473695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www.facebook.com</a:t>
            </a:r>
            <a:r>
              <a:rPr lang="en-US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aarpxx</a:t>
            </a:r>
            <a:endParaRPr lang="en-US" dirty="0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1868363-1B4C-4441-B9A4-30914D7B26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4646" y="2309432"/>
            <a:ext cx="4005262" cy="473695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98" spc="-2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name@</a:t>
            </a:r>
            <a:r>
              <a:rPr lang="en-US" sz="1998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aarpxx.org</a:t>
            </a:r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DB11D24-C039-7440-8CF5-0B2CF82B8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8295" y="2715342"/>
            <a:ext cx="4005262" cy="473695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xxx.xxx.xxxx</a:t>
            </a:r>
            <a:endParaRPr lang="en-US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3D73718-AC7E-1B4F-BD47-70D81C9D9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1946" y="3137084"/>
            <a:ext cx="4005262" cy="368376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5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98" spc="-50" dirty="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aarp.org</a:t>
            </a:r>
            <a:r>
              <a:rPr lang="en-US" sz="1998" spc="-5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/xx</a:t>
            </a:r>
            <a:endParaRPr lang="en-US" dirty="0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20D16E-1BF1-FC40-ADF2-8EBF5F2FA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AB592A-3FC2-B142-9E90-C34C7DEF1533}"/>
              </a:ext>
            </a:extLst>
          </p:cNvPr>
          <p:cNvSpPr/>
          <p:nvPr userDrawn="1"/>
        </p:nvSpPr>
        <p:spPr>
          <a:xfrm>
            <a:off x="456083" y="703428"/>
            <a:ext cx="6460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Keep in Touch with Us</a:t>
            </a: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DFC1548-BFDC-DC47-9E15-CF86FC234A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5" y="4411213"/>
            <a:ext cx="356140" cy="474853"/>
          </a:xfrm>
          <a:prstGeom prst="rect">
            <a:avLst/>
          </a:prstGeom>
        </p:spPr>
      </p:pic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173A336B-8F42-6246-8520-6483A34954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4" y="3837135"/>
            <a:ext cx="356141" cy="4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08134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ep in Touch – St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D151345-F5BD-DE40-8392-7AD5DA6BAFC7}"/>
              </a:ext>
            </a:extLst>
          </p:cNvPr>
          <p:cNvSpPr txBox="1">
            <a:spLocks/>
          </p:cNvSpPr>
          <p:nvPr userDrawn="1"/>
        </p:nvSpPr>
        <p:spPr>
          <a:xfrm>
            <a:off x="457200" y="2265033"/>
            <a:ext cx="985870" cy="15196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ts val="244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2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b="0" i="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796188" algn="r"/>
                <a:tab pos="964307" algn="l"/>
              </a:tabLst>
            </a:pPr>
            <a:r>
              <a:rPr lang="en-US" sz="1998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	Email:</a:t>
            </a:r>
          </a:p>
          <a:p>
            <a:pPr>
              <a:tabLst>
                <a:tab pos="796188" algn="r"/>
                <a:tab pos="964307" algn="l"/>
              </a:tabLst>
            </a:pPr>
            <a:r>
              <a:rPr lang="en-US" sz="1998" spc="-2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	Phone:</a:t>
            </a:r>
          </a:p>
          <a:p>
            <a:pPr>
              <a:tabLst>
                <a:tab pos="796188" algn="r"/>
                <a:tab pos="964307" algn="l"/>
              </a:tabLst>
            </a:pPr>
            <a:r>
              <a:rPr lang="en-US" sz="1998" spc="-5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	Web:</a:t>
            </a:r>
            <a:endParaRPr lang="en-US" sz="1998" spc="-20" dirty="0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AD095-B39B-BA4F-A53A-571290458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624" y="4462827"/>
            <a:ext cx="4005262" cy="473695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https://</a:t>
            </a:r>
            <a:r>
              <a:rPr lang="en-US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twitter.com</a:t>
            </a:r>
            <a:r>
              <a:rPr lang="en-US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/</a:t>
            </a:r>
            <a:r>
              <a:rPr lang="en-US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aarpxx</a:t>
            </a:r>
            <a:endParaRPr lang="en-US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2D30D90-8742-014F-A19F-150857FEA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8256" y="3834463"/>
            <a:ext cx="4005262" cy="473695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www.facebook.com</a:t>
            </a:r>
            <a:r>
              <a:rPr lang="en-US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aarpxx</a:t>
            </a:r>
            <a:endParaRPr lang="en-US" dirty="0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1868363-1B4C-4441-B9A4-30914D7B26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4646" y="2309432"/>
            <a:ext cx="4005262" cy="473695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98" spc="-2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name@</a:t>
            </a:r>
            <a:r>
              <a:rPr lang="en-US" sz="1998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aarpxx.org</a:t>
            </a:r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DB11D24-C039-7440-8CF5-0B2CF82B8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8295" y="2715342"/>
            <a:ext cx="4005262" cy="473695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20" baseline="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xxx.xxx.xxxx</a:t>
            </a:r>
            <a:endParaRPr lang="en-US">
              <a:solidFill>
                <a:srgbClr val="000000"/>
              </a:solidFill>
              <a:latin typeface="+mn-lt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3D73718-AC7E-1B4F-BD47-70D81C9D9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1946" y="3137084"/>
            <a:ext cx="4005262" cy="368376"/>
          </a:xfrm>
        </p:spPr>
        <p:txBody>
          <a:bodyPr/>
          <a:lstStyle>
            <a:lvl1pPr marL="0" marR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998" spc="-50" smtClean="0">
                <a:solidFill>
                  <a:srgbClr val="000000"/>
                </a:solidFill>
                <a:ea typeface="Roboto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marL="0" marR="0" lvl="0" indent="0" algn="l" defTabSz="685166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98" spc="-50" dirty="0" err="1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aarp.org</a:t>
            </a:r>
            <a:r>
              <a:rPr lang="en-US" sz="1998" spc="-50" dirty="0">
                <a:solidFill>
                  <a:srgbClr val="000000"/>
                </a:solidFill>
                <a:latin typeface="+mn-lt"/>
                <a:ea typeface="Roboto Light" panose="02000000000000000000" pitchFamily="2" charset="0"/>
                <a:cs typeface="Arial Narrow" panose="020B0604020202020204" pitchFamily="34" charset="0"/>
              </a:rPr>
              <a:t>/xx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AB592A-3FC2-B142-9E90-C34C7DEF1533}"/>
              </a:ext>
            </a:extLst>
          </p:cNvPr>
          <p:cNvSpPr/>
          <p:nvPr userDrawn="1"/>
        </p:nvSpPr>
        <p:spPr>
          <a:xfrm>
            <a:off x="456083" y="703428"/>
            <a:ext cx="6460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30" baseline="0" dirty="0">
                <a:solidFill>
                  <a:schemeClr val="tx2"/>
                </a:solidFill>
              </a:rPr>
              <a:t>Keep in Touch with Us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D1AC340-B887-304A-AAEC-EEA7EB42EB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4978" y="5634987"/>
            <a:ext cx="1381125" cy="93556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  <p:pic>
        <p:nvPicPr>
          <p:cNvPr id="15" name="Picture 1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E42DBE0-9309-9B41-80AB-BC5A74D8E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5" y="4411213"/>
            <a:ext cx="356140" cy="474853"/>
          </a:xfrm>
          <a:prstGeom prst="rect">
            <a:avLst/>
          </a:prstGeom>
        </p:spPr>
      </p:pic>
      <p:pic>
        <p:nvPicPr>
          <p:cNvPr id="16" name="Picture 15" descr="A drawing of a person&#10;&#10;Description automatically generated">
            <a:extLst>
              <a:ext uri="{FF2B5EF4-FFF2-40B4-BE49-F238E27FC236}">
                <a16:creationId xmlns:a16="http://schemas.microsoft.com/office/drawing/2014/main" id="{21DEBA30-513B-4046-8B55-E4431F969D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4" y="3837135"/>
            <a:ext cx="356141" cy="4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33324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Logo &amp; Pg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7F3BF294-44D6-E043-9390-9E8442799749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3A93E5-5B8A-534B-933D-F53668363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34738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No Pg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3A93E5-5B8A-534B-933D-F53668363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320068"/>
            <a:ext cx="1323025" cy="3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93016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tate Logo + Pg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7F3BF294-44D6-E043-9390-9E8442799749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32E9C29-0781-964C-876D-5A8D5FDAE1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893" y="5567066"/>
            <a:ext cx="1381125" cy="93556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AARP State Logo</a:t>
            </a:r>
          </a:p>
        </p:txBody>
      </p:sp>
    </p:spTree>
    <p:extLst>
      <p:ext uri="{BB962C8B-B14F-4D97-AF65-F5344CB8AC3E}">
        <p14:creationId xmlns:p14="http://schemas.microsoft.com/office/powerpoint/2010/main" val="1431726756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Blank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1058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70FA-6759-446F-8F63-86E138FA664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523E-0073-4A6E-9893-33D38B2F52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27365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70FA-6759-446F-8F63-86E138FA664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523E-0073-4A6E-9893-33D38B2F52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86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D5D7-9AEB-44F2-8A04-0694BE15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E933F-693D-4770-8DC4-A5A086AC8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7849A-1CE6-4F5C-95D7-EA8DA5EE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E1FD0-B95E-4CF6-9A27-0F91F96D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23BE-5891-49D6-A758-867A98F3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00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70FA-6759-446F-8F63-86E138FA664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523E-0073-4A6E-9893-33D38B2F52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236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70FA-6759-446F-8F63-86E138FA664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523E-0073-4A6E-9893-33D38B2F52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35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E28D-CC0D-43FD-8C8D-EE3867395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B04D6-C416-4A58-B438-CA5C83C7B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87CC6-DF18-45DF-B3F9-406E0541D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347A2-A62D-43DD-A49C-B52079C95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17711-54B2-43E2-9E65-8B7F070C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0748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0D06-2C86-4551-BC05-424506041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57F2F-DE1C-4AC7-9D2F-6C4EED179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C71CC-F42C-4C08-B5C9-C4507A78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270AA-93CC-4EF5-B859-DF31FF64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4C87-F417-475B-9FE1-7ABFE0D5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3063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196F5-66CC-498D-9ECF-7DA8F0A0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78467-26B4-450E-9C60-E6587CE6A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B2D31-8372-4B55-8B75-72A7E797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28EE3-863E-4F94-B5F7-2445C6C4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0065A-E258-4CC2-9A7E-FBAF6D24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211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66C3-AFFE-451D-9C5B-DDE18EAC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512F6-9929-4F87-834D-D803FC474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FD1FD-18F9-482D-A408-65F4B60CF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A46E9-F398-4B66-931F-F4265671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6048F-4FE5-481B-852E-5B1131C8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3E5F3-E1A4-4379-BFA6-5BF4452E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265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47ECF-0118-4E70-904C-9AF63B5B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13256-C84A-49AF-BC71-BC9060E00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483FD-E879-419A-8703-39A6B0C91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D41D9-12F5-4839-8DF8-3A4F9A732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12036-C509-405C-8BAE-0B421701F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D4CD4-C44E-4F39-9952-9CC4B596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92A6E5-FE35-439F-9096-4614C4F7E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7E8B-17CE-41AC-B68B-C0E9D80C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236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27884-22D0-4993-AFD1-AEA10D0F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F6C2F-771B-4F1E-AE07-3CE84985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23A52-919D-42E8-9BBC-6FB37B0A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193D7-4111-4674-BD34-CCFB69A6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818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0CFAE-A90B-4287-AA8F-95C9FBB0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C33391-4A5C-4A95-866B-EFCEB115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4E330-A438-4D78-BCCB-1BC64DFF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643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E678-68DC-42BD-9E83-7FC46B46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0D5E9-7DCB-4D8D-8934-A4CAC0A73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2BA34-ACD0-46D3-B3C3-20F6F5B53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C7756-9082-4D3C-AA60-331CCC022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2929B-6376-4510-B27B-BC470C65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3C9CF-5F7F-402E-99A0-8923FDF6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9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5FC7-1BEA-438E-A0A7-88FF5511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5F5C0-417B-4A28-8AE9-A79AC74A6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6257-C490-4059-9E97-16E4667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051CD-74EC-43C1-9F21-D33BD297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95141-29DC-41BA-BE25-E899055F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461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A747C-8D09-4CF7-89FC-A45A1027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D32527-D188-4B53-B532-B64114F1E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43D7B-4908-4BAC-A501-C9C427DD1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F10A4-337B-4157-808D-3756B6B60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E9183-6E94-4EAE-9EC1-B1C6CA80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A72FC-367E-4E43-B307-C8AB7115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997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F36F0-50B1-4BEB-8D29-E29540EFF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72CF9D-5EF7-4D30-8B60-8A944ABCF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C53E2-3EBC-4BB8-B778-4969D15C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88959-814B-4EDB-A8F6-2FB1931B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06C3B-4D11-4E55-A3DA-3418A017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28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9F772-B3C3-4B81-AA55-91D70F091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397EE-8757-4126-9E35-FD5EE9B64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2F21D-C795-4CB8-B40B-955A366F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A6376-DD2D-4C53-B3A8-10B5EE285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3E79D-463E-4A27-ADE0-78EED63F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30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 Left, Title&amp;Text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5E1BFE-9ACF-314F-A5A1-DA31F4AE1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5" y="184224"/>
            <a:ext cx="1323025" cy="362472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DEDFE468-84B4-B749-A8FB-46BED87288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400" y="366004"/>
            <a:ext cx="3283401" cy="1459327"/>
          </a:xfrm>
        </p:spPr>
        <p:txBody>
          <a:bodyPr anchor="b" anchorCtr="0">
            <a:normAutofit/>
          </a:bodyPr>
          <a:lstStyle>
            <a:lvl1pPr algn="l">
              <a:defRPr sz="2800" b="1" spc="-30" baseline="0">
                <a:solidFill>
                  <a:srgbClr val="EC1300"/>
                </a:solidFill>
              </a:defRPr>
            </a:lvl1pPr>
          </a:lstStyle>
          <a:p>
            <a:r>
              <a:rPr lang="en-US"/>
              <a:t>Add Title 28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FBC2D-E460-A241-9C49-5441A1348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3851" y="2051051"/>
            <a:ext cx="3204891" cy="4091516"/>
          </a:xfrm>
        </p:spPr>
        <p:txBody>
          <a:bodyPr/>
          <a:lstStyle>
            <a:lvl1pPr marL="230183" indent="-230183">
              <a:spcBef>
                <a:spcPts val="0"/>
              </a:spcBef>
              <a:tabLst/>
              <a:defRPr sz="2000" spc="-10" baseline="0"/>
            </a:lvl1pPr>
            <a:lvl2pPr>
              <a:spcBef>
                <a:spcPts val="200"/>
              </a:spcBef>
              <a:defRPr sz="2000" spc="-10" baseline="0"/>
            </a:lvl2pPr>
            <a:lvl3pPr>
              <a:defRPr sz="1800" spc="-10" baseline="0"/>
            </a:lvl3pPr>
            <a:lvl4pPr marL="1433477" indent="-230183">
              <a:spcBef>
                <a:spcPts val="200"/>
              </a:spcBef>
              <a:tabLst/>
              <a:defRPr sz="1800" spc="-10" baseline="0"/>
            </a:lvl4pPr>
          </a:lstStyle>
          <a:p>
            <a:pPr lvl="0"/>
            <a:r>
              <a:rPr lang="en-US"/>
              <a:t>Click to add bullet text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11055843-417F-2944-9277-0FCEC3E2FAB2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0E5AB-616F-984D-ABBC-350C963FCD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365461"/>
            <a:ext cx="4801373" cy="5777107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on Icon to add element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45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olumn Photo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4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Add Subtitle 20-24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535114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 spc="-20" baseline="0">
                <a:solidFill>
                  <a:srgbClr val="EC1300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Add Subtitle 20-24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7ECD0A-9624-EE49-BB61-52D889102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41" y="283983"/>
            <a:ext cx="1323025" cy="3624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964E5-429F-ED45-A89B-C5C238E89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525358"/>
            <a:ext cx="8228013" cy="639763"/>
          </a:xfrm>
        </p:spPr>
        <p:txBody>
          <a:bodyPr>
            <a:noAutofit/>
          </a:bodyPr>
          <a:lstStyle>
            <a:lvl1pPr marL="0" indent="0">
              <a:buNone/>
              <a:defRPr sz="2800" b="1" i="0" spc="-30" baseline="0">
                <a:solidFill>
                  <a:srgbClr val="EC1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Add Title 28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647469C5-59BE-8A44-BABE-1BCBEF6AEA04}"/>
              </a:ext>
            </a:extLst>
          </p:cNvPr>
          <p:cNvSpPr txBox="1">
            <a:spLocks/>
          </p:cNvSpPr>
          <p:nvPr userDrawn="1"/>
        </p:nvSpPr>
        <p:spPr>
          <a:xfrm>
            <a:off x="6705600" y="63200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28EE48-FF1E-A440-BFD0-EB736DD00FF4}" type="slidenum">
              <a:rPr lang="en-US" sz="900" smtClean="0">
                <a:solidFill>
                  <a:srgbClr val="EC1300"/>
                </a:solidFill>
              </a:rPr>
              <a:pPr/>
              <a:t>‹#›</a:t>
            </a:fld>
            <a:endParaRPr lang="en-US" sz="900" dirty="0">
              <a:solidFill>
                <a:srgbClr val="EC130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078687-3C95-5843-8872-1329721A0F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2235016"/>
            <a:ext cx="4040189" cy="3853099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on Icon to add element</a:t>
            </a:r>
          </a:p>
          <a:p>
            <a:pPr lvl="0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90B8B19-C2C8-154D-BEBC-4C86D642438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45025" y="2235016"/>
            <a:ext cx="4040189" cy="3853099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on Icon to add element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53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E84E7A4-464A-9945-8F17-BC6164B4D9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18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DC972-EA00-7243-9302-BBD6FFBA6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17706"/>
            <a:ext cx="9144000" cy="520700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140DD6E2-1C33-2E41-888D-FAF1C5B79D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4613" y="5280297"/>
            <a:ext cx="3914775" cy="66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D10671-3D98-0540-8A6F-A6C7556851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3275" y="3639096"/>
            <a:ext cx="2457450" cy="762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C1ACADC-4AB7-CF4C-838C-81C810B570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6239" y="180520"/>
            <a:ext cx="466725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306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CB6F76-2DEB-0049-922F-8B23D039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183" y="2103438"/>
            <a:ext cx="4989635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Gotham HTF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020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CB6F76-2DEB-0049-922F-8B23D039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183" y="2103438"/>
            <a:ext cx="4989635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Gotham HTF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95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CB6F76-2DEB-0049-922F-8B23D039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183" y="2103438"/>
            <a:ext cx="4989635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Gotham HTF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401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9EA2D9-56E2-8A42-962E-E71A020A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39" y="2615956"/>
            <a:ext cx="3367929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Gotham HTF Boo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6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7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7" r:id="rId4"/>
    <p:sldLayoutId id="2147483674" r:id="rId5"/>
    <p:sldLayoutId id="2147483967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6010-77C4-45FE-968C-712199A5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B1B2C-5D5F-46D9-92F5-ECDF2816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34894-C6F5-46F1-BAA2-AFEA88E68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C14C-A143-42F5-B247-D0E80013100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B1C84-4663-4022-BBEA-7667FEBCF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820DA-1F3A-421F-A770-A6347089E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3D32D-F1BC-4E9C-97E1-36CFF5B22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351820"/>
            <a:ext cx="589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153400" y="635635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Font typeface="Arial"/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8EE48-FF1E-A440-BFD0-EB736DD00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8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5" r:id="rId29"/>
    <p:sldLayoutId id="2147483886" r:id="rId30"/>
    <p:sldLayoutId id="2147483887" r:id="rId31"/>
    <p:sldLayoutId id="2147483888" r:id="rId32"/>
    <p:sldLayoutId id="2147483889" r:id="rId33"/>
    <p:sldLayoutId id="2147483890" r:id="rId34"/>
    <p:sldLayoutId id="2147483891" r:id="rId35"/>
    <p:sldLayoutId id="2147483892" r:id="rId36"/>
    <p:sldLayoutId id="2147483893" r:id="rId37"/>
  </p:sldLayoutIdLst>
  <p:txStyles>
    <p:titleStyle>
      <a:lvl1pPr algn="l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457189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914378" indent="-457189" algn="l" defTabSz="457189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351820"/>
            <a:ext cx="589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153400" y="635635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Font typeface="Arial"/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8EE48-FF1E-A440-BFD0-EB736DD00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  <p:sldLayoutId id="2147483917" r:id="rId23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E6C48-3050-4DE4-ABAD-8ECDA827089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AA034-2318-482F-8C8F-1CCC67A25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3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5773FA-64C2-40E9-BD74-CDFA17FA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4991E-C135-4AE4-923A-B21FB911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27CAF-57F8-4FCE-9B30-BED389EDD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10CD5-920E-4D04-A134-6C4DA8C482B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C5D0A-9A59-4D29-A87A-E44ACE5D3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A3C80-D2A1-4348-A0BC-C46BFD17A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A1A3B-62F5-4AF7-9F4F-F9DBB3694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9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71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  <p:sldLayoutId id="2147483960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600" y="0"/>
                </a:moveTo>
                <a:lnTo>
                  <a:pt x="0" y="0"/>
                </a:lnTo>
                <a:lnTo>
                  <a:pt x="0" y="7315200"/>
                </a:lnTo>
                <a:lnTo>
                  <a:pt x="9753600" y="7315200"/>
                </a:lnTo>
                <a:lnTo>
                  <a:pt x="9753600" y="0"/>
                </a:lnTo>
                <a:close/>
              </a:path>
            </a:pathLst>
          </a:custGeom>
          <a:solidFill>
            <a:srgbClr val="F1EEEB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169" y="539829"/>
            <a:ext cx="781014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75F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03476" y="2104668"/>
            <a:ext cx="42987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75F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39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nualcreditreport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ocp@mt.gov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jpeg"/><Relationship Id="rId5" Type="http://schemas.openxmlformats.org/officeDocument/2006/relationships/hyperlink" Target="http://www.dojmt.gov/consumer/scam-alerts/" TargetMode="External"/><Relationship Id="rId4" Type="http://schemas.openxmlformats.org/officeDocument/2006/relationships/hyperlink" Target="http://www.dojmt.gov/consum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61.png"/><Relationship Id="rId5" Type="http://schemas.openxmlformats.org/officeDocument/2006/relationships/image" Target="../media/image62.tiff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2.xml"/><Relationship Id="rId6" Type="http://schemas.openxmlformats.org/officeDocument/2006/relationships/image" Target="cid:image001.jpg@01D9F83C.1A545180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rp.org/VetsFraudCenter" TargetMode="External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4.xml"/><Relationship Id="rId5" Type="http://schemas.openxmlformats.org/officeDocument/2006/relationships/hyperlink" Target="mailto:nandersen@aarp.org" TargetMode="Externa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tc.gov/consumeralert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tc.gov/bulkorder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mer.ftc.gov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youtube.com/FTCVideos" TargetMode="External"/><Relationship Id="rId5" Type="http://schemas.openxmlformats.org/officeDocument/2006/relationships/hyperlink" Target="http://www.ftc.gov/PassItOn" TargetMode="External"/><Relationship Id="rId4" Type="http://schemas.openxmlformats.org/officeDocument/2006/relationships/hyperlink" Target="http://www.consumer.gov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drill@ftc.gov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gmadden@ftc.gov" TargetMode="External"/><Relationship Id="rId5" Type="http://schemas.openxmlformats.org/officeDocument/2006/relationships/hyperlink" Target="mailto:nmastrocinque@ftc.gov" TargetMode="External"/><Relationship Id="rId4" Type="http://schemas.openxmlformats.org/officeDocument/2006/relationships/hyperlink" Target="http://www.ftc.gov/enforcement/consumer-sentinel-network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590826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1999CE"/>
                </a:solidFill>
                <a:cs typeface="Arial" panose="020B0604020202020204" pitchFamily="34" charset="0"/>
              </a:rPr>
              <a:t>Fighting Consumer Fraud &amp; </a:t>
            </a:r>
          </a:p>
          <a:p>
            <a:pPr algn="ctr"/>
            <a:r>
              <a:rPr lang="en-US" sz="3400" b="1" dirty="0">
                <a:solidFill>
                  <a:srgbClr val="1999CE"/>
                </a:solidFill>
                <a:cs typeface="Arial" panose="020B0604020202020204" pitchFamily="34" charset="0"/>
              </a:rPr>
              <a:t>Identity Theft in Montana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724400"/>
            <a:ext cx="670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016699"/>
              </a:solidFill>
            </a:endParaRPr>
          </a:p>
          <a:p>
            <a:pPr algn="ctr"/>
            <a:endParaRPr lang="en-US" sz="2400" b="1" dirty="0">
              <a:solidFill>
                <a:srgbClr val="0166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2030" y="803514"/>
            <a:ext cx="5638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16699"/>
                </a:solidFill>
              </a:rPr>
              <a:t>Federal Trade Commission Webinar</a:t>
            </a:r>
          </a:p>
        </p:txBody>
      </p:sp>
      <p:pic>
        <p:nvPicPr>
          <p:cNvPr id="1026" name="Picture 2" descr="K:\BCP\1152DCBE\Graphics\FTCSeals\Transp PNGs\FTCSeal_Color_ 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63" y="457200"/>
            <a:ext cx="976409" cy="9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3971806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16699"/>
                </a:solidFill>
              </a:rPr>
              <a:t>November 2, 2023</a:t>
            </a:r>
          </a:p>
        </p:txBody>
      </p:sp>
    </p:spTree>
    <p:extLst>
      <p:ext uri="{BB962C8B-B14F-4D97-AF65-F5344CB8AC3E}">
        <p14:creationId xmlns:p14="http://schemas.microsoft.com/office/powerpoint/2010/main" val="2442612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0668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Government Impersonator Scams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75" y="3713948"/>
            <a:ext cx="4019224" cy="2120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9" y="3589623"/>
            <a:ext cx="3982489" cy="2506377"/>
          </a:xfrm>
          <a:prstGeom prst="rect">
            <a:avLst/>
          </a:prstGeom>
        </p:spPr>
      </p:pic>
      <p:pic>
        <p:nvPicPr>
          <p:cNvPr id="7" name="slide2" descr="Infographic">
            <a:extLst>
              <a:ext uri="{FF2B5EF4-FFF2-40B4-BE49-F238E27FC236}">
                <a16:creationId xmlns:a16="http://schemas.microsoft.com/office/drawing/2014/main" id="{F3A1A4BA-3296-4562-8FBC-6A2420273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t="48216" r="216" b="36969"/>
          <a:stretch/>
        </p:blipFill>
        <p:spPr>
          <a:xfrm>
            <a:off x="380999" y="1147447"/>
            <a:ext cx="8439671" cy="21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8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Government Impersonator 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848600" cy="42672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Government agencies don’t call people with threats or promises of money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trust caller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with the real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scammers demand payment by gift card, wire transfer, cryptocurrency, or payment app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 algn="ctr">
              <a:buNone/>
            </a:pPr>
            <a:r>
              <a:rPr lang="en-US" dirty="0"/>
              <a:t>ftc.gov/imposters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4370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657600"/>
            <a:ext cx="4355647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247" y="3690026"/>
            <a:ext cx="4287027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816" y="533401"/>
            <a:ext cx="4623491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1888837"/>
            <a:ext cx="2901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ftc.gov/imposters</a:t>
            </a:r>
          </a:p>
        </p:txBody>
      </p:sp>
    </p:spTree>
    <p:extLst>
      <p:ext uri="{BB962C8B-B14F-4D97-AF65-F5344CB8AC3E}">
        <p14:creationId xmlns:p14="http://schemas.microsoft.com/office/powerpoint/2010/main" val="3281330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Business Impersonator 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013691"/>
            <a:ext cx="7848600" cy="4267200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br>
              <a:rPr lang="en-US" i="0" dirty="0">
                <a:solidFill>
                  <a:srgbClr val="1B1B1B"/>
                </a:solidFill>
                <a:effectLst/>
              </a:rPr>
            </a:br>
            <a:endParaRPr lang="en-US" i="0" dirty="0">
              <a:solidFill>
                <a:srgbClr val="1B1B1B"/>
              </a:solidFill>
              <a:effectLst/>
            </a:endParaRPr>
          </a:p>
          <a:p>
            <a:pPr marL="0" indent="0" algn="l">
              <a:buNone/>
            </a:pPr>
            <a:r>
              <a:rPr lang="en-US" sz="2400" b="1" dirty="0">
                <a:ea typeface="Times New Roman" panose="02020603050405020304" pitchFamily="18" charset="0"/>
              </a:rPr>
              <a:t>If you got an unexpected call, text, message:</a:t>
            </a:r>
          </a:p>
          <a:p>
            <a:pPr marL="0" indent="0" algn="l">
              <a:buNone/>
            </a:pPr>
            <a:endParaRPr lang="en-US" sz="2400" dirty="0">
              <a:effectLst/>
              <a:ea typeface="Times New Roman" panose="02020603050405020304" pitchFamily="18" charset="0"/>
            </a:endParaRP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Don’t call a phone number they gave you. </a:t>
            </a:r>
            <a:br>
              <a:rPr lang="en-US" sz="2400" dirty="0">
                <a:effectLst/>
                <a:ea typeface="Times New Roman" panose="02020603050405020304" pitchFamily="18" charset="0"/>
              </a:rPr>
            </a:br>
            <a:endParaRPr lang="en-US" sz="2400" dirty="0">
              <a:effectLst/>
              <a:ea typeface="Times New Roman" panose="02020603050405020304" pitchFamily="18" charset="0"/>
            </a:endParaRP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Don’t click on any links.</a:t>
            </a:r>
            <a:br>
              <a:rPr lang="en-US" sz="2400" i="0" dirty="0">
                <a:solidFill>
                  <a:srgbClr val="1B1B1B"/>
                </a:solidFill>
                <a:effectLst/>
              </a:rPr>
            </a:br>
            <a:r>
              <a:rPr lang="en-US" sz="2400" i="0" dirty="0">
                <a:solidFill>
                  <a:srgbClr val="1B1B1B"/>
                </a:solidFill>
                <a:effectLst/>
              </a:rPr>
              <a:t> </a:t>
            </a:r>
            <a:endParaRPr lang="en-US" sz="2400" dirty="0">
              <a:solidFill>
                <a:srgbClr val="1B1B1B"/>
              </a:solidFill>
            </a:endParaRPr>
          </a:p>
          <a:p>
            <a:r>
              <a:rPr lang="en-US" sz="2400" dirty="0">
                <a:ea typeface="Times New Roman" panose="02020603050405020304" pitchFamily="18" charset="0"/>
              </a:rPr>
              <a:t>Don’t give remote computer access. </a:t>
            </a:r>
            <a:br>
              <a:rPr lang="en-US" sz="2400" dirty="0">
                <a:ea typeface="Times New Roman" panose="02020603050405020304" pitchFamily="18" charset="0"/>
              </a:rPr>
            </a:br>
            <a:endParaRPr lang="en-US" sz="240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REMEMBER: Only scammers demand payment by gift card, wire transfer, cryptocurrency or a payment app. </a:t>
            </a:r>
            <a:br>
              <a:rPr lang="en-US" sz="2400" i="0" dirty="0">
                <a:solidFill>
                  <a:srgbClr val="1B1B1B"/>
                </a:solidFill>
                <a:effectLst/>
              </a:rPr>
            </a:br>
            <a:endParaRPr lang="en-US" sz="2400" i="0" dirty="0">
              <a:solidFill>
                <a:srgbClr val="1B1B1B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sz="3000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42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33600"/>
            <a:ext cx="7543800" cy="3429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Someone uses your personal information to: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3200" dirty="0"/>
              <a:t>Open accounts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3200" dirty="0"/>
              <a:t>File taxes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3200" dirty="0"/>
              <a:t>Buy things</a:t>
            </a:r>
          </a:p>
          <a:p>
            <a:endParaRPr lang="en-US" dirty="0"/>
          </a:p>
        </p:txBody>
      </p:sp>
      <p:pic>
        <p:nvPicPr>
          <p:cNvPr id="1028" name="Picture 4" descr="https://www.consumer.ftc.gov/sites/www.consumer.ftc.gov/files/styles/one-stop-header/public/one-stops/banner/feature-0014-identity-theft_1.png?itok=cRfAvE5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32" y="609626"/>
            <a:ext cx="64770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286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386262" y="646049"/>
            <a:ext cx="0" cy="499277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417754"/>
            <a:ext cx="3733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Font typeface="Arial" pitchFamily="34" charset="0"/>
              <a:buNone/>
            </a:pPr>
            <a:r>
              <a:rPr lang="en-US" sz="2800" b="1" dirty="0">
                <a:solidFill>
                  <a:srgbClr val="DB834D"/>
                </a:solidFill>
              </a:rPr>
              <a:t>Examples of Misuse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114925" y="417780"/>
            <a:ext cx="3276600" cy="456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CB16E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Font typeface="Arial" pitchFamily="34" charset="0"/>
              <a:buNone/>
            </a:pPr>
            <a:r>
              <a:rPr lang="en-US" sz="2800" b="1" dirty="0">
                <a:solidFill>
                  <a:srgbClr val="DB834D"/>
                </a:solidFill>
              </a:rPr>
              <a:t>Impact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8702" y="1177831"/>
            <a:ext cx="4055298" cy="44510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Denial of credit/loans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Denial of public benefits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Denial of medical care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Denial/loss of employment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Harassment by debt collectors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issues/arrest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Stress/anxiety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time/expense</a:t>
            </a:r>
          </a:p>
          <a:p>
            <a:pPr fontAlgn="base"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C:\Users\jskretch\Desktop\misuse-ic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57" y="4099052"/>
            <a:ext cx="309966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skretch\Desktop\impact-ic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15" y="5286783"/>
            <a:ext cx="3709987" cy="109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8968" y="1143026"/>
            <a:ext cx="3608865" cy="32908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Credit Cards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Utility Accounts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for a Tax Refund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Loan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for Employment</a:t>
            </a:r>
          </a:p>
          <a:p>
            <a:pPr fontAlgn="base"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Medical Care</a:t>
            </a:r>
          </a:p>
        </p:txBody>
      </p:sp>
      <p:pic>
        <p:nvPicPr>
          <p:cNvPr id="5122" name="Picture 2" descr="C:\Users\jskretch\Desktop\arro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2" y="1873505"/>
            <a:ext cx="145732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38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Reduce the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38862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+mn-lt"/>
              </a:rPr>
              <a:t>Review mail, especially financial statements</a:t>
            </a:r>
          </a:p>
          <a:p>
            <a:r>
              <a:rPr lang="en-US" sz="3000" dirty="0">
                <a:latin typeface="+mn-lt"/>
              </a:rPr>
              <a:t>Check credit report every year:</a:t>
            </a:r>
          </a:p>
          <a:p>
            <a:pPr lvl="1"/>
            <a:r>
              <a:rPr lang="en-US" sz="3000" dirty="0">
                <a:latin typeface="+mn-lt"/>
              </a:rPr>
              <a:t>Free report from </a:t>
            </a:r>
            <a:r>
              <a:rPr lang="en-US" sz="3000" dirty="0">
                <a:latin typeface="+mn-lt"/>
                <a:hlinkClick r:id="rId3"/>
              </a:rPr>
              <a:t>AnnualCreditReport.com</a:t>
            </a:r>
            <a:r>
              <a:rPr lang="en-US" sz="3000" dirty="0">
                <a:latin typeface="+mn-lt"/>
              </a:rPr>
              <a:t> </a:t>
            </a:r>
          </a:p>
          <a:p>
            <a:r>
              <a:rPr lang="en-US" sz="3000" dirty="0">
                <a:latin typeface="+mn-lt"/>
              </a:rPr>
              <a:t>Protect Social Security and Medicare numbers</a:t>
            </a:r>
          </a:p>
          <a:p>
            <a:r>
              <a:rPr lang="en-US" sz="3000" dirty="0">
                <a:latin typeface="+mn-lt"/>
              </a:rPr>
              <a:t>Store documents securely and shred before discarding</a:t>
            </a:r>
          </a:p>
          <a:p>
            <a:r>
              <a:rPr lang="en-US" sz="3000" dirty="0">
                <a:latin typeface="+mn-lt"/>
              </a:rPr>
              <a:t>File taxes early</a:t>
            </a:r>
          </a:p>
          <a:p>
            <a:endParaRPr lang="en-US" sz="32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23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7BE8FB-1198-4836-A4CE-ABB658D0C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62000"/>
            <a:ext cx="7696200" cy="47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92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rade.ftc.gov\workprod\BCP\1152DCBE\Web\3 - Websites\IdentityTheft.gov\4 - outreach\PPT\IDT-home-sc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1"/>
            <a:ext cx="7620000" cy="648834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59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2BA87C-47E9-4BEC-A194-CB41D3742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620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3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52400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Welcome!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8610600" cy="4073236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Presenters:</a:t>
            </a:r>
          </a:p>
          <a:p>
            <a:pPr algn="l"/>
            <a:endParaRPr lang="en-US" b="1" dirty="0"/>
          </a:p>
          <a:p>
            <a:pPr algn="l"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47C882-A492-420E-A199-3E99EE2EA2FC}"/>
              </a:ext>
            </a:extLst>
          </p:cNvPr>
          <p:cNvSpPr/>
          <p:nvPr/>
        </p:nvSpPr>
        <p:spPr>
          <a:xfrm>
            <a:off x="251178" y="1524000"/>
            <a:ext cx="8641644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Jennifer Tourje,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FTC, Northwest Regional Office</a:t>
            </a: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Brittany Divine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323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Montana Office of Consumer Protection</a:t>
            </a:r>
            <a:endParaRPr lang="en-US" sz="2400" dirty="0">
              <a:solidFill>
                <a:srgbClr val="23232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3232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Renee </a:t>
            </a:r>
            <a:r>
              <a:rPr lang="en-US" sz="2400" b="1" dirty="0" err="1">
                <a:solidFill>
                  <a:srgbClr val="23232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Labrie</a:t>
            </a:r>
            <a:r>
              <a:rPr lang="en-US" sz="2400" b="1" dirty="0">
                <a:solidFill>
                  <a:srgbClr val="23232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-Shanks, </a:t>
            </a:r>
            <a:r>
              <a:rPr lang="en-US" sz="2400" dirty="0">
                <a:solidFill>
                  <a:srgbClr val="2323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Montana SMP</a:t>
            </a:r>
            <a:endParaRPr lang="en-US" sz="2400" dirty="0">
              <a:solidFill>
                <a:srgbClr val="23232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Dené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Joubert</a:t>
            </a:r>
            <a:r>
              <a:rPr lang="en-US" sz="2400" b="1" dirty="0">
                <a:solidFill>
                  <a:srgbClr val="2323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2323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Better Business Bureau Great West + Pacific</a:t>
            </a:r>
            <a:endParaRPr lang="en-US" sz="2400" dirty="0">
              <a:solidFill>
                <a:srgbClr val="23232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Nancy Andersen,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AARP Montana</a:t>
            </a:r>
            <a:endParaRPr lang="en-US" sz="2400" dirty="0">
              <a:solidFill>
                <a:srgbClr val="23232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Cristina Miranda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FTC, Division of Consumer and Business Education</a:t>
            </a: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Gema de las Heras,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FTC, Division of Consumer and Business Education</a:t>
            </a:r>
          </a:p>
          <a:p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89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BA97B1-3606-37FF-978C-34647A3A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620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10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2">
            <a:extLst>
              <a:ext uri="{FF2B5EF4-FFF2-40B4-BE49-F238E27FC236}">
                <a16:creationId xmlns:a16="http://schemas.microsoft.com/office/drawing/2014/main" id="{10361CA8-884B-483C-BAF2-7F7304E3E4F0}"/>
              </a:ext>
            </a:extLst>
          </p:cNvPr>
          <p:cNvGrpSpPr>
            <a:grpSpLocks/>
          </p:cNvGrpSpPr>
          <p:nvPr/>
        </p:nvGrpSpPr>
        <p:grpSpPr bwMode="auto">
          <a:xfrm>
            <a:off x="3727192" y="2971800"/>
            <a:ext cx="1689614" cy="1592390"/>
            <a:chOff x="106830701" y="106457811"/>
            <a:chExt cx="6445876" cy="6027311"/>
          </a:xfrm>
        </p:grpSpPr>
        <p:pic>
          <p:nvPicPr>
            <p:cNvPr id="1047" name="Picture 23">
              <a:extLst>
                <a:ext uri="{FF2B5EF4-FFF2-40B4-BE49-F238E27FC236}">
                  <a16:creationId xmlns:a16="http://schemas.microsoft.com/office/drawing/2014/main" id="{6557A2BB-4ABD-47EB-ABCA-076919724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3" t="17343" r="18346" b="18353"/>
            <a:stretch>
              <a:fillRect/>
            </a:stretch>
          </p:blipFill>
          <p:spPr bwMode="auto">
            <a:xfrm>
              <a:off x="107543727" y="107119162"/>
              <a:ext cx="5019821" cy="470492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1" name="AutoShape 24">
              <a:extLst>
                <a:ext uri="{FF2B5EF4-FFF2-40B4-BE49-F238E27FC236}">
                  <a16:creationId xmlns:a16="http://schemas.microsoft.com/office/drawing/2014/main" id="{1E03513C-9F74-45FF-A6C2-A03440098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30701" y="106457811"/>
              <a:ext cx="6445876" cy="6027311"/>
            </a:xfrm>
            <a:custGeom>
              <a:avLst/>
              <a:gdLst>
                <a:gd name="G0" fmla="+- 2099 0 0"/>
                <a:gd name="G1" fmla="+- 21600 0 2099"/>
                <a:gd name="G2" fmla="+- 21600 0 209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99" y="10800"/>
                  </a:moveTo>
                  <a:cubicBezTo>
                    <a:pt x="2099" y="15605"/>
                    <a:pt x="5995" y="19501"/>
                    <a:pt x="10800" y="19501"/>
                  </a:cubicBezTo>
                  <a:cubicBezTo>
                    <a:pt x="15605" y="19501"/>
                    <a:pt x="19501" y="15605"/>
                    <a:pt x="19501" y="10800"/>
                  </a:cubicBezTo>
                  <a:cubicBezTo>
                    <a:pt x="19501" y="5995"/>
                    <a:pt x="15605" y="2099"/>
                    <a:pt x="10800" y="2099"/>
                  </a:cubicBezTo>
                  <a:cubicBezTo>
                    <a:pt x="5995" y="2099"/>
                    <a:pt x="2099" y="5995"/>
                    <a:pt x="2099" y="10800"/>
                  </a:cubicBezTo>
                  <a:close/>
                </a:path>
              </a:pathLst>
            </a:cu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5431" tIns="15431" rIns="15431" bIns="15431" numCol="1" anchor="t" anchorCtr="0" compatLnSpc="1">
              <a:prstTxWarp prst="textNoShape">
                <a:avLst/>
              </a:prstTxWarp>
            </a:bodyPr>
            <a:lstStyle/>
            <a:p>
              <a:pPr defTabSz="385763">
                <a:defRPr/>
              </a:pPr>
              <a:endParaRPr lang="en-US" sz="7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WordArt 25">
              <a:extLst>
                <a:ext uri="{FF2B5EF4-FFF2-40B4-BE49-F238E27FC236}">
                  <a16:creationId xmlns:a16="http://schemas.microsoft.com/office/drawing/2014/main" id="{A86A8F4C-7EFC-45DF-8061-22659E4BC53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6396407">
              <a:off x="107367425" y="106593702"/>
              <a:ext cx="5331656" cy="5748089"/>
            </a:xfrm>
            <a:prstGeom prst="rect">
              <a:avLst/>
            </a:prstGeom>
          </p:spPr>
          <p:txBody>
            <a:bodyPr wrap="none" fromWordArt="1">
              <a:prstTxWarp prst="textCircle">
                <a:avLst>
                  <a:gd name="adj" fmla="val 11759727"/>
                </a:avLst>
              </a:prstTxWarp>
            </a:bodyPr>
            <a:lstStyle/>
            <a:p>
              <a:pPr algn="ctr" defTabSz="385763">
                <a:defRPr/>
              </a:pPr>
              <a:r>
                <a:rPr lang="en-US" sz="675" b="1" kern="10" spc="338" dirty="0">
                  <a:ln w="6350" algn="ctr">
                    <a:solidFill>
                      <a:srgbClr val="D8D8D8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29783" dir="1514402" algn="ctr" rotWithShape="0">
                      <a:srgbClr val="000000">
                        <a:alpha val="50000"/>
                      </a:srgbClr>
                    </a:outerShdw>
                  </a:effectLst>
                  <a:latin typeface="Book Antiqua" panose="02040602050305030304" pitchFamily="18" charset="0"/>
                </a:rPr>
                <a:t>MONTANA OFFICE OF CONSUMER PROTECTION</a:t>
              </a:r>
            </a:p>
          </p:txBody>
        </p:sp>
        <p:sp>
          <p:nvSpPr>
            <p:cNvPr id="23" name="AutoShape 26">
              <a:extLst>
                <a:ext uri="{FF2B5EF4-FFF2-40B4-BE49-F238E27FC236}">
                  <a16:creationId xmlns:a16="http://schemas.microsoft.com/office/drawing/2014/main" id="{EBA5A82F-6C5D-4120-A506-43F041AC4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60213" y="111971647"/>
              <a:ext cx="472699" cy="387011"/>
            </a:xfrm>
            <a:prstGeom prst="star5">
              <a:avLst/>
            </a:prstGeom>
            <a:solidFill>
              <a:srgbClr val="FFFFFF"/>
            </a:solidFill>
            <a:ln w="6350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5431" tIns="15431" rIns="15431" bIns="15431" numCol="1" anchor="t" anchorCtr="0" compatLnSpc="1">
              <a:prstTxWarp prst="textNoShape">
                <a:avLst/>
              </a:prstTxWarp>
            </a:bodyPr>
            <a:lstStyle/>
            <a:p>
              <a:pPr defTabSz="3857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76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7BCA1CC-C143-42E5-B5C8-886FBE503609}"/>
              </a:ext>
            </a:extLst>
          </p:cNvPr>
          <p:cNvSpPr/>
          <p:nvPr/>
        </p:nvSpPr>
        <p:spPr>
          <a:xfrm>
            <a:off x="1885949" y="2039383"/>
            <a:ext cx="5372100" cy="454453"/>
          </a:xfrm>
          <a:prstGeom prst="rect">
            <a:avLst/>
          </a:prstGeom>
          <a:noFill/>
        </p:spPr>
        <p:txBody>
          <a:bodyPr wrap="square" lIns="38576" tIns="19289" rIns="38576" bIns="19289">
            <a:spAutoFit/>
          </a:bodyPr>
          <a:lstStyle/>
          <a:p>
            <a:pPr algn="ctr" defTabSz="385763"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Office of Consumer Protection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CE22D6-C939-4404-A024-08660F5C17D1}"/>
              </a:ext>
            </a:extLst>
          </p:cNvPr>
          <p:cNvSpPr/>
          <p:nvPr/>
        </p:nvSpPr>
        <p:spPr>
          <a:xfrm>
            <a:off x="3334334" y="4697815"/>
            <a:ext cx="2373930" cy="869951"/>
          </a:xfrm>
          <a:prstGeom prst="rect">
            <a:avLst/>
          </a:prstGeom>
          <a:noFill/>
        </p:spPr>
        <p:txBody>
          <a:bodyPr wrap="square" lIns="38576" tIns="19289" rIns="38576" bIns="19289">
            <a:spAutoFit/>
          </a:bodyPr>
          <a:lstStyle/>
          <a:p>
            <a:pPr algn="ctr" defTabSz="385763">
              <a:defRPr/>
            </a:pPr>
            <a:r>
              <a:rPr lang="en-US" sz="13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302 N. Roberts</a:t>
            </a:r>
          </a:p>
          <a:p>
            <a:pPr algn="ctr" defTabSz="385763">
              <a:defRPr/>
            </a:pPr>
            <a:r>
              <a:rPr lang="en-US" sz="13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Helena 59601</a:t>
            </a:r>
          </a:p>
          <a:p>
            <a:pPr algn="ctr" defTabSz="385763">
              <a:defRPr/>
            </a:pPr>
            <a:r>
              <a:rPr lang="en-US" sz="13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406.444.4500</a:t>
            </a:r>
          </a:p>
          <a:p>
            <a:pPr algn="ctr" defTabSz="385763">
              <a:defRPr/>
            </a:pPr>
            <a:r>
              <a:rPr lang="en-US" sz="13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dojmt.gov/consumer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D70B335-C272-4D31-B8EE-2BA04AAA8D18}"/>
              </a:ext>
            </a:extLst>
          </p:cNvPr>
          <p:cNvSpPr txBox="1">
            <a:spLocks/>
          </p:cNvSpPr>
          <p:nvPr/>
        </p:nvSpPr>
        <p:spPr>
          <a:xfrm>
            <a:off x="1434378" y="1085850"/>
            <a:ext cx="6338022" cy="628650"/>
          </a:xfrm>
          <a:prstGeom prst="rect">
            <a:avLst/>
          </a:prstGeom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25718" tIns="0" rIns="25718" bIns="0" rtlCol="0" anchor="b">
            <a:normAutofit fontScale="52500" lnSpcReduction="2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6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defRPr/>
            </a:pPr>
            <a:endParaRPr lang="en-US" sz="3769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  <a:p>
            <a:pPr defTabSz="514350">
              <a:defRPr/>
            </a:pPr>
            <a:r>
              <a:rPr lang="en-US" sz="45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Montana Department of Justice</a:t>
            </a:r>
          </a:p>
          <a:p>
            <a:pPr defTabSz="514350">
              <a:defRPr/>
            </a:pPr>
            <a:endParaRPr lang="en-US" sz="2025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23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1200151"/>
            <a:ext cx="5945698" cy="62865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OCP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14550"/>
            <a:ext cx="5123445" cy="2144706"/>
          </a:xfrm>
        </p:spPr>
        <p:txBody>
          <a:bodyPr>
            <a:noAutofit/>
          </a:bodyPr>
          <a:lstStyle/>
          <a:p>
            <a:r>
              <a:rPr lang="en-US" sz="2100" dirty="0"/>
              <a:t>Educate the public on current scams and how to spot them and avoid them</a:t>
            </a:r>
          </a:p>
          <a:p>
            <a:r>
              <a:rPr lang="en-US" sz="2100" dirty="0"/>
              <a:t>Provide information to consumers about the Consumer Protection Act </a:t>
            </a:r>
          </a:p>
          <a:p>
            <a:r>
              <a:rPr lang="en-US" sz="2100" dirty="0"/>
              <a:t>Investigate false, misleading, or deceptive trade practices</a:t>
            </a:r>
          </a:p>
          <a:p>
            <a:r>
              <a:rPr lang="en-US" sz="2100" dirty="0"/>
              <a:t>Initiate enforcement actions in Montana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E4CECD54-EC5D-49D5-B5A5-FE4448880FEA}"/>
              </a:ext>
            </a:extLst>
          </p:cNvPr>
          <p:cNvGrpSpPr>
            <a:grpSpLocks/>
          </p:cNvGrpSpPr>
          <p:nvPr/>
        </p:nvGrpSpPr>
        <p:grpSpPr bwMode="auto">
          <a:xfrm>
            <a:off x="6702148" y="4751839"/>
            <a:ext cx="1157288" cy="1028700"/>
            <a:chOff x="106830699" y="106457806"/>
            <a:chExt cx="6445876" cy="6027311"/>
          </a:xfrm>
        </p:grpSpPr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2942505B-0D24-4C19-9D8F-62013C7B8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3" t="17343" r="18346" b="18353"/>
            <a:stretch>
              <a:fillRect/>
            </a:stretch>
          </p:blipFill>
          <p:spPr bwMode="auto">
            <a:xfrm>
              <a:off x="107543727" y="107119161"/>
              <a:ext cx="5019820" cy="470492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7A2DBD3B-2B5D-40DA-9F4F-46B7782ED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30699" y="106457806"/>
              <a:ext cx="6445876" cy="6027311"/>
            </a:xfrm>
            <a:custGeom>
              <a:avLst/>
              <a:gdLst>
                <a:gd name="G0" fmla="+- 2099 0 0"/>
                <a:gd name="G1" fmla="+- 21600 0 2099"/>
                <a:gd name="G2" fmla="+- 21600 0 209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99" y="10800"/>
                  </a:moveTo>
                  <a:cubicBezTo>
                    <a:pt x="2099" y="15605"/>
                    <a:pt x="5995" y="19501"/>
                    <a:pt x="10800" y="19501"/>
                  </a:cubicBezTo>
                  <a:cubicBezTo>
                    <a:pt x="15605" y="19501"/>
                    <a:pt x="19501" y="15605"/>
                    <a:pt x="19501" y="10800"/>
                  </a:cubicBezTo>
                  <a:cubicBezTo>
                    <a:pt x="19501" y="5995"/>
                    <a:pt x="15605" y="2099"/>
                    <a:pt x="10800" y="2099"/>
                  </a:cubicBezTo>
                  <a:cubicBezTo>
                    <a:pt x="5995" y="2099"/>
                    <a:pt x="2099" y="5995"/>
                    <a:pt x="2099" y="10800"/>
                  </a:cubicBezTo>
                  <a:close/>
                </a:path>
              </a:pathLst>
            </a:cu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0574" tIns="20574" rIns="20574" bIns="20574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WordArt 25">
              <a:extLst>
                <a:ext uri="{FF2B5EF4-FFF2-40B4-BE49-F238E27FC236}">
                  <a16:creationId xmlns:a16="http://schemas.microsoft.com/office/drawing/2014/main" id="{825B2333-70C7-45F6-84B1-ABE51CCB796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6200000">
              <a:off x="107367426" y="106593703"/>
              <a:ext cx="5331655" cy="5748089"/>
            </a:xfrm>
            <a:prstGeom prst="rect">
              <a:avLst/>
            </a:prstGeom>
          </p:spPr>
          <p:txBody>
            <a:bodyPr wrap="none" fromWordArt="1">
              <a:prstTxWarp prst="textCircle">
                <a:avLst>
                  <a:gd name="adj" fmla="val 12580273"/>
                </a:avLst>
              </a:prstTxWarp>
            </a:bodyPr>
            <a:lstStyle/>
            <a:p>
              <a:pPr algn="ctr" defTabSz="685800">
                <a:defRPr/>
              </a:pPr>
              <a:r>
                <a:rPr lang="en-US" sz="900" b="1" kern="10" spc="450" dirty="0">
                  <a:ln w="6350" algn="ctr">
                    <a:solidFill>
                      <a:srgbClr val="D8D8D8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29783" dir="1514402" algn="ctr" rotWithShape="0">
                      <a:srgbClr val="000000">
                        <a:alpha val="50000"/>
                      </a:srgbClr>
                    </a:outerShdw>
                  </a:effectLst>
                  <a:latin typeface="Book Antiqua" panose="02040602050305030304" pitchFamily="18" charset="0"/>
                </a:rPr>
                <a:t>MONTANA OFFICE OF CONSUMER PROTECTION</a:t>
              </a:r>
            </a:p>
          </p:txBody>
        </p:sp>
        <p:sp>
          <p:nvSpPr>
            <p:cNvPr id="9" name="AutoShape 26">
              <a:extLst>
                <a:ext uri="{FF2B5EF4-FFF2-40B4-BE49-F238E27FC236}">
                  <a16:creationId xmlns:a16="http://schemas.microsoft.com/office/drawing/2014/main" id="{575BE089-3900-4806-B25E-E76F4D7A2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60213" y="111971647"/>
              <a:ext cx="472699" cy="387011"/>
            </a:xfrm>
            <a:prstGeom prst="star5">
              <a:avLst/>
            </a:prstGeom>
            <a:solidFill>
              <a:srgbClr val="FFFFFF"/>
            </a:solidFill>
            <a:ln w="6350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0574" tIns="20574" rIns="20574" bIns="20574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13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275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1" y="1200152"/>
            <a:ext cx="6129216" cy="57149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 OCP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051" y="1990174"/>
            <a:ext cx="4743449" cy="3369803"/>
          </a:xfrm>
        </p:spPr>
        <p:txBody>
          <a:bodyPr>
            <a:noAutofit/>
          </a:bodyPr>
          <a:lstStyle/>
          <a:p>
            <a:r>
              <a:rPr lang="en-US" sz="1650" dirty="0"/>
              <a:t>Consumer Complaints – Informal Mediation</a:t>
            </a:r>
          </a:p>
          <a:p>
            <a:r>
              <a:rPr lang="en-US" sz="1650" dirty="0"/>
              <a:t>End of Life Registry</a:t>
            </a:r>
          </a:p>
          <a:p>
            <a:r>
              <a:rPr lang="en-US" sz="1650" dirty="0"/>
              <a:t>Consumer &amp; Scam Alerts</a:t>
            </a:r>
          </a:p>
          <a:p>
            <a:r>
              <a:rPr lang="en-US" sz="1650" dirty="0"/>
              <a:t>Consumer Education/Outreach</a:t>
            </a:r>
          </a:p>
          <a:p>
            <a:r>
              <a:rPr lang="en-US" sz="1650" dirty="0"/>
              <a:t>Identity Theft Passport</a:t>
            </a:r>
          </a:p>
          <a:p>
            <a:r>
              <a:rPr lang="en-US" sz="1650" dirty="0"/>
              <a:t>Data Breaches</a:t>
            </a:r>
          </a:p>
          <a:p>
            <a:r>
              <a:rPr lang="en-US" sz="1650" dirty="0"/>
              <a:t>Telemarketing Registration</a:t>
            </a:r>
          </a:p>
          <a:p>
            <a:r>
              <a:rPr lang="en-US" sz="1650" dirty="0"/>
              <a:t>Debt Management &amp; Debt Settlement Licensing</a:t>
            </a:r>
          </a:p>
          <a:p>
            <a:r>
              <a:rPr lang="en-US" sz="1650" dirty="0"/>
              <a:t>Unauthorized Practice of Law</a:t>
            </a:r>
          </a:p>
          <a:p>
            <a:r>
              <a:rPr lang="en-US" sz="1650" dirty="0"/>
              <a:t>Tow Truck Dispute Resolution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941A98E6-C0C1-4D67-B030-70F446964845}"/>
              </a:ext>
            </a:extLst>
          </p:cNvPr>
          <p:cNvGrpSpPr>
            <a:grpSpLocks/>
          </p:cNvGrpSpPr>
          <p:nvPr/>
        </p:nvGrpSpPr>
        <p:grpSpPr bwMode="auto">
          <a:xfrm>
            <a:off x="6686550" y="4814887"/>
            <a:ext cx="1157288" cy="1028700"/>
            <a:chOff x="106830699" y="106457806"/>
            <a:chExt cx="6445876" cy="6027311"/>
          </a:xfrm>
        </p:grpSpPr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3F0D1107-BA4C-4736-B233-5F1C99098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3" t="17343" r="18346" b="18353"/>
            <a:stretch>
              <a:fillRect/>
            </a:stretch>
          </p:blipFill>
          <p:spPr bwMode="auto">
            <a:xfrm>
              <a:off x="107543727" y="107119161"/>
              <a:ext cx="5019820" cy="470492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EDF04EB0-4B6E-454F-8DAB-43C0FD8F1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30699" y="106457806"/>
              <a:ext cx="6445876" cy="6027311"/>
            </a:xfrm>
            <a:custGeom>
              <a:avLst/>
              <a:gdLst>
                <a:gd name="G0" fmla="+- 2099 0 0"/>
                <a:gd name="G1" fmla="+- 21600 0 2099"/>
                <a:gd name="G2" fmla="+- 21600 0 209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99" y="10800"/>
                  </a:moveTo>
                  <a:cubicBezTo>
                    <a:pt x="2099" y="15605"/>
                    <a:pt x="5995" y="19501"/>
                    <a:pt x="10800" y="19501"/>
                  </a:cubicBezTo>
                  <a:cubicBezTo>
                    <a:pt x="15605" y="19501"/>
                    <a:pt x="19501" y="15605"/>
                    <a:pt x="19501" y="10800"/>
                  </a:cubicBezTo>
                  <a:cubicBezTo>
                    <a:pt x="19501" y="5995"/>
                    <a:pt x="15605" y="2099"/>
                    <a:pt x="10800" y="2099"/>
                  </a:cubicBezTo>
                  <a:cubicBezTo>
                    <a:pt x="5995" y="2099"/>
                    <a:pt x="2099" y="5995"/>
                    <a:pt x="2099" y="10800"/>
                  </a:cubicBezTo>
                  <a:close/>
                </a:path>
              </a:pathLst>
            </a:cu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0574" tIns="20574" rIns="20574" bIns="20574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WordArt 25">
              <a:extLst>
                <a:ext uri="{FF2B5EF4-FFF2-40B4-BE49-F238E27FC236}">
                  <a16:creationId xmlns:a16="http://schemas.microsoft.com/office/drawing/2014/main" id="{43571973-66F1-41C8-AF35-F276D05528C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6200000">
              <a:off x="107367426" y="106593703"/>
              <a:ext cx="5331655" cy="5748089"/>
            </a:xfrm>
            <a:prstGeom prst="rect">
              <a:avLst/>
            </a:prstGeom>
          </p:spPr>
          <p:txBody>
            <a:bodyPr wrap="none" fromWordArt="1">
              <a:prstTxWarp prst="textCircle">
                <a:avLst>
                  <a:gd name="adj" fmla="val 12580273"/>
                </a:avLst>
              </a:prstTxWarp>
            </a:bodyPr>
            <a:lstStyle/>
            <a:p>
              <a:pPr algn="ctr" defTabSz="685800">
                <a:defRPr/>
              </a:pPr>
              <a:r>
                <a:rPr lang="en-US" sz="900" b="1" kern="10" spc="450" dirty="0">
                  <a:ln w="6350" algn="ctr">
                    <a:solidFill>
                      <a:srgbClr val="D8D8D8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29783" dir="1514402" algn="ctr" rotWithShape="0">
                      <a:srgbClr val="000000">
                        <a:alpha val="50000"/>
                      </a:srgbClr>
                    </a:outerShdw>
                  </a:effectLst>
                  <a:latin typeface="Book Antiqua" panose="02040602050305030304" pitchFamily="18" charset="0"/>
                </a:rPr>
                <a:t>MONTANA OFFICE OF CONSUMER PROTECTION</a:t>
              </a:r>
            </a:p>
          </p:txBody>
        </p:sp>
        <p:sp>
          <p:nvSpPr>
            <p:cNvPr id="9" name="AutoShape 26">
              <a:extLst>
                <a:ext uri="{FF2B5EF4-FFF2-40B4-BE49-F238E27FC236}">
                  <a16:creationId xmlns:a16="http://schemas.microsoft.com/office/drawing/2014/main" id="{95D37941-7190-4BC2-81A2-6B99CC4C5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60213" y="111971647"/>
              <a:ext cx="472699" cy="387011"/>
            </a:xfrm>
            <a:prstGeom prst="star5">
              <a:avLst/>
            </a:prstGeom>
            <a:solidFill>
              <a:srgbClr val="FFFFFF"/>
            </a:solidFill>
            <a:ln w="6350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0574" tIns="20574" rIns="20574" bIns="20574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13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585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OCP Main: (406)444-4500</a:t>
            </a:r>
          </a:p>
          <a:p>
            <a:r>
              <a:rPr lang="en-US" dirty="0"/>
              <a:t>OCP Toll Free: (800)481-6896</a:t>
            </a:r>
          </a:p>
          <a:p>
            <a:r>
              <a:rPr lang="en-US" dirty="0"/>
              <a:t>OCP Email: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contactocp@mt.gov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OCP Website: </a:t>
            </a:r>
            <a:r>
              <a:rPr lang="en-US" dirty="0">
                <a:hlinkClick r:id="rId4"/>
              </a:rPr>
              <a:t>www.dojmt.gov/consumer</a:t>
            </a:r>
            <a:endParaRPr lang="en-US" dirty="0"/>
          </a:p>
          <a:p>
            <a:r>
              <a:rPr lang="en-US" dirty="0"/>
              <a:t>OCP Montana Scam Alerts: </a:t>
            </a:r>
            <a:r>
              <a:rPr lang="en-US" dirty="0">
                <a:solidFill>
                  <a:schemeClr val="accent1"/>
                </a:solidFill>
                <a:hlinkClick r:id="rId5"/>
              </a:rPr>
              <a:t>www.dojmt.gov/consumer/scam-alerts/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	302 N. Roberts Street    </a:t>
            </a:r>
          </a:p>
          <a:p>
            <a:pPr marL="0" indent="0">
              <a:buNone/>
            </a:pPr>
            <a:r>
              <a:rPr lang="en-US" dirty="0"/>
              <a:t>	Helena MT 59601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025" dirty="0">
                <a:latin typeface="Book Antiqua" panose="02040602050305030304" pitchFamily="18" charset="0"/>
              </a:rPr>
              <a:t>Office of Consumer Protection Contacts</a:t>
            </a: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8AFAD192-FB8A-4444-94E6-BB2C97CC8C9F}"/>
              </a:ext>
            </a:extLst>
          </p:cNvPr>
          <p:cNvGrpSpPr>
            <a:grpSpLocks/>
          </p:cNvGrpSpPr>
          <p:nvPr/>
        </p:nvGrpSpPr>
        <p:grpSpPr bwMode="auto">
          <a:xfrm>
            <a:off x="6445531" y="4308271"/>
            <a:ext cx="1255972" cy="1095674"/>
            <a:chOff x="106830699" y="106457806"/>
            <a:chExt cx="6445876" cy="6027311"/>
          </a:xfrm>
        </p:grpSpPr>
        <p:pic>
          <p:nvPicPr>
            <p:cNvPr id="7" name="Picture 23">
              <a:extLst>
                <a:ext uri="{FF2B5EF4-FFF2-40B4-BE49-F238E27FC236}">
                  <a16:creationId xmlns:a16="http://schemas.microsoft.com/office/drawing/2014/main" id="{34535871-26CF-4A66-ADFA-D55B73A3E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3" t="17343" r="18346" b="18353"/>
            <a:stretch>
              <a:fillRect/>
            </a:stretch>
          </p:blipFill>
          <p:spPr bwMode="auto">
            <a:xfrm>
              <a:off x="107543727" y="107119161"/>
              <a:ext cx="5019820" cy="470492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AutoShape 24">
              <a:extLst>
                <a:ext uri="{FF2B5EF4-FFF2-40B4-BE49-F238E27FC236}">
                  <a16:creationId xmlns:a16="http://schemas.microsoft.com/office/drawing/2014/main" id="{0D715183-3DB2-4DFD-AA96-1F1C4BE7C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30699" y="106457806"/>
              <a:ext cx="6445876" cy="6027311"/>
            </a:xfrm>
            <a:custGeom>
              <a:avLst/>
              <a:gdLst>
                <a:gd name="G0" fmla="+- 2099 0 0"/>
                <a:gd name="G1" fmla="+- 21600 0 2099"/>
                <a:gd name="G2" fmla="+- 21600 0 209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99" y="10800"/>
                  </a:moveTo>
                  <a:cubicBezTo>
                    <a:pt x="2099" y="15605"/>
                    <a:pt x="5995" y="19501"/>
                    <a:pt x="10800" y="19501"/>
                  </a:cubicBezTo>
                  <a:cubicBezTo>
                    <a:pt x="15605" y="19501"/>
                    <a:pt x="19501" y="15605"/>
                    <a:pt x="19501" y="10800"/>
                  </a:cubicBezTo>
                  <a:cubicBezTo>
                    <a:pt x="19501" y="5995"/>
                    <a:pt x="15605" y="2099"/>
                    <a:pt x="10800" y="2099"/>
                  </a:cubicBezTo>
                  <a:cubicBezTo>
                    <a:pt x="5995" y="2099"/>
                    <a:pt x="2099" y="5995"/>
                    <a:pt x="2099" y="10800"/>
                  </a:cubicBezTo>
                  <a:close/>
                </a:path>
              </a:pathLst>
            </a:custGeom>
            <a:solidFill>
              <a:srgbClr val="00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0574" tIns="20574" rIns="20574" bIns="20574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WordArt 25">
              <a:extLst>
                <a:ext uri="{FF2B5EF4-FFF2-40B4-BE49-F238E27FC236}">
                  <a16:creationId xmlns:a16="http://schemas.microsoft.com/office/drawing/2014/main" id="{1710EF29-D8A9-4A86-BD55-0DF3C0F1827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6200000">
              <a:off x="107367426" y="106593703"/>
              <a:ext cx="5331655" cy="5748089"/>
            </a:xfrm>
            <a:prstGeom prst="rect">
              <a:avLst/>
            </a:prstGeom>
          </p:spPr>
          <p:txBody>
            <a:bodyPr wrap="none" fromWordArt="1">
              <a:prstTxWarp prst="textCircle">
                <a:avLst>
                  <a:gd name="adj" fmla="val 12351050"/>
                </a:avLst>
              </a:prstTxWarp>
            </a:bodyPr>
            <a:lstStyle/>
            <a:p>
              <a:pPr algn="ctr" defTabSz="685800">
                <a:defRPr/>
              </a:pPr>
              <a:r>
                <a:rPr lang="en-US" sz="900" b="1" kern="10" spc="450" dirty="0">
                  <a:ln w="6350" algn="ctr">
                    <a:solidFill>
                      <a:srgbClr val="D8D8D8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29783" dir="1514402" algn="ctr" rotWithShape="0">
                      <a:srgbClr val="000000">
                        <a:alpha val="50000"/>
                      </a:srgbClr>
                    </a:outerShdw>
                  </a:effectLst>
                  <a:latin typeface="Book Antiqua" panose="02040602050305030304" pitchFamily="18" charset="0"/>
                </a:rPr>
                <a:t>MONTANA OFFICE OF CONSUMER PROTECTION</a:t>
              </a:r>
            </a:p>
          </p:txBody>
        </p:sp>
        <p:sp>
          <p:nvSpPr>
            <p:cNvPr id="10" name="AutoShape 26">
              <a:extLst>
                <a:ext uri="{FF2B5EF4-FFF2-40B4-BE49-F238E27FC236}">
                  <a16:creationId xmlns:a16="http://schemas.microsoft.com/office/drawing/2014/main" id="{C57BD6F4-2378-4F28-A931-60615C64C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60213" y="111971647"/>
              <a:ext cx="472699" cy="387011"/>
            </a:xfrm>
            <a:prstGeom prst="star5">
              <a:avLst/>
            </a:prstGeom>
            <a:solidFill>
              <a:srgbClr val="FFFFFF"/>
            </a:solidFill>
            <a:ln w="6350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0574" tIns="20574" rIns="20574" bIns="20574" numCol="1" anchor="t" anchorCtr="0" compatLnSpc="1">
              <a:prstTxWarp prst="textNoShape">
                <a:avLst/>
              </a:prstTxWarp>
            </a:bodyPr>
            <a:lstStyle/>
            <a:p>
              <a:pPr defTabSz="5143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13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068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0"/>
            <a:ext cx="9143999" cy="6858000"/>
            <a:chOff x="0" y="0"/>
            <a:chExt cx="9753599" cy="7315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753599" cy="7315200"/>
            </a:xfrm>
            <a:prstGeom prst="rect">
              <a:avLst/>
            </a:prstGeom>
          </p:spPr>
        </p:pic>
        <p:pic>
          <p:nvPicPr>
            <p:cNvPr id="3" name="object 4">
              <a:extLst>
                <a:ext uri="{FF2B5EF4-FFF2-40B4-BE49-F238E27FC236}">
                  <a16:creationId xmlns:a16="http://schemas.microsoft.com/office/drawing/2014/main" id="{CD2E2473-F00B-10C7-E14E-BB3BD27081A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76200"/>
              <a:ext cx="5067300" cy="2743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251AA9-FC98-D8A5-C588-DA37E4105079}"/>
                </a:ext>
              </a:extLst>
            </p:cNvPr>
            <p:cNvSpPr txBox="1"/>
            <p:nvPr/>
          </p:nvSpPr>
          <p:spPr>
            <a:xfrm>
              <a:off x="6975848" y="6464913"/>
              <a:ext cx="2743199" cy="51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57250"/>
              <a:r>
                <a:rPr lang="en-US" sz="844" kern="1400" dirty="0">
                  <a:solidFill>
                    <a:srgbClr val="FFFF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Montana SMP is a program coordinated by Missoula Aging Services and partnered with local Area Agencies on Aging. </a:t>
              </a:r>
              <a:endParaRPr lang="en-US" sz="844" kern="1400" dirty="0">
                <a:solidFill>
                  <a:srgbClr val="21212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AC724-6668-B7FB-8F1C-974956FE766C}"/>
              </a:ext>
            </a:extLst>
          </p:cNvPr>
          <p:cNvSpPr txBox="1"/>
          <p:nvPr/>
        </p:nvSpPr>
        <p:spPr>
          <a:xfrm>
            <a:off x="181061" y="3074461"/>
            <a:ext cx="5623152" cy="346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r>
              <a:rPr lang="en-US" sz="1688" kern="0" dirty="0">
                <a:solidFill>
                  <a:srgbClr val="075291"/>
                </a:solidFill>
              </a:rPr>
              <a:t>SMP is Senior Medicare Patrol.</a:t>
            </a: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endParaRPr lang="en-US" sz="1688" kern="0" dirty="0">
              <a:solidFill>
                <a:srgbClr val="075291"/>
              </a:solidFill>
            </a:endParaRP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r>
              <a:rPr lang="en-US" sz="1688" kern="0" dirty="0">
                <a:solidFill>
                  <a:srgbClr val="075291"/>
                </a:solidFill>
              </a:rPr>
              <a:t>MT SMP is a federally designated entity for reporting cases of Medicare fraud, </a:t>
            </a:r>
            <a:r>
              <a:rPr lang="en-US" sz="1688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errors</a:t>
            </a:r>
            <a:r>
              <a:rPr lang="en-US" sz="1688" kern="0" dirty="0">
                <a:solidFill>
                  <a:srgbClr val="075291"/>
                </a:solidFill>
              </a:rPr>
              <a:t>, and abuse.</a:t>
            </a: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endParaRPr lang="en-US" sz="1688" kern="0" dirty="0">
              <a:solidFill>
                <a:srgbClr val="075291"/>
              </a:solidFill>
            </a:endParaRP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r>
              <a:rPr lang="en-US" sz="1688" kern="0" dirty="0">
                <a:solidFill>
                  <a:srgbClr val="075291"/>
                </a:solidFill>
              </a:rPr>
              <a:t>MT SMP’s mission is to empower and assist Medicare beneficiaries, their families, and caregivers to prevent, detect, and report health care fraud, abuse, and errors through outreach, counseling, and education.</a:t>
            </a: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endParaRPr lang="en-US" sz="1688" kern="0" dirty="0">
              <a:solidFill>
                <a:sysClr val="windowText" lastClr="000000"/>
              </a:solidFill>
            </a:endParaRPr>
          </a:p>
          <a:p>
            <a:pPr defTabSz="857250"/>
            <a:endParaRPr lang="en-US" sz="1688" kern="0" dirty="0">
              <a:solidFill>
                <a:sysClr val="windowText" lastClr="000000"/>
              </a:solidFill>
            </a:endParaRPr>
          </a:p>
          <a:p>
            <a:pPr defTabSz="857250"/>
            <a:endParaRPr lang="en-US" sz="1688" kern="0" dirty="0">
              <a:solidFill>
                <a:sysClr val="windowText" lastClr="000000"/>
              </a:solidFill>
            </a:endParaRPr>
          </a:p>
          <a:p>
            <a:pPr defTabSz="857250"/>
            <a:endParaRPr lang="en-US" sz="1688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8367E-D699-4A7D-CA4B-6F3365091765}"/>
              </a:ext>
            </a:extLst>
          </p:cNvPr>
          <p:cNvSpPr txBox="1"/>
          <p:nvPr/>
        </p:nvSpPr>
        <p:spPr>
          <a:xfrm>
            <a:off x="32394" y="6117310"/>
            <a:ext cx="5000626" cy="52533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11906" marR="4763" defTabSz="857250">
              <a:spcBef>
                <a:spcPts val="94"/>
              </a:spcBef>
            </a:pPr>
            <a:r>
              <a:rPr lang="en-US" sz="938" kern="1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This project was supported by grant #90MPPG0052 from the U.S. Administration for Community Living, Department of Health and Human Services, Washington D.C., 20201. Points of view or opinions do not necessarily represent official ACL policy.</a:t>
            </a:r>
            <a:endParaRPr lang="en-US" sz="938" i="1" kern="0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3BF26-98E6-2F07-9BE7-DA92A2095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72" y="6117309"/>
            <a:ext cx="531019" cy="53101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825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790" y="0"/>
            <a:ext cx="9143999" cy="6858000"/>
            <a:chOff x="0" y="0"/>
            <a:chExt cx="9753599" cy="7315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753599" cy="7315200"/>
            </a:xfrm>
            <a:prstGeom prst="rect">
              <a:avLst/>
            </a:prstGeom>
          </p:spPr>
        </p:pic>
        <p:pic>
          <p:nvPicPr>
            <p:cNvPr id="3" name="object 4">
              <a:extLst>
                <a:ext uri="{FF2B5EF4-FFF2-40B4-BE49-F238E27FC236}">
                  <a16:creationId xmlns:a16="http://schemas.microsoft.com/office/drawing/2014/main" id="{CD2E2473-F00B-10C7-E14E-BB3BD27081A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76200"/>
              <a:ext cx="2819400" cy="12192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214313" y="1643062"/>
            <a:ext cx="5572125" cy="248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/>
            <a:r>
              <a:rPr lang="en-US" sz="2625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Medicare loses at least </a:t>
            </a:r>
          </a:p>
          <a:p>
            <a:pPr algn="ctr" defTabSz="857250"/>
            <a:r>
              <a:rPr lang="en-US" sz="5063" b="1" kern="0" dirty="0">
                <a:solidFill>
                  <a:srgbClr val="F18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$65 billion </a:t>
            </a:r>
          </a:p>
          <a:p>
            <a:pPr algn="ctr" defTabSz="857250"/>
            <a:r>
              <a:rPr lang="en-US" sz="2625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year due to fraud, errors, and abuse.</a:t>
            </a:r>
          </a:p>
          <a:p>
            <a:pPr defTabSz="857250"/>
            <a:endParaRPr lang="en-US" sz="2625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228D4-B40E-8890-0B92-584418BCA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3857625"/>
            <a:ext cx="2571750" cy="2633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4CF34-4215-4C50-D1F2-6D2F7846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72" y="6117309"/>
            <a:ext cx="531019" cy="53101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F5599D-62DA-067E-1275-41D887BE964C}"/>
              </a:ext>
            </a:extLst>
          </p:cNvPr>
          <p:cNvSpPr txBox="1"/>
          <p:nvPr/>
        </p:nvSpPr>
        <p:spPr>
          <a:xfrm>
            <a:off x="6539858" y="6060856"/>
            <a:ext cx="2571749" cy="48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844" kern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Montana SMP is a program coordinated by Missoula Aging Services and partnered with local Area Agencies on Aging. </a:t>
            </a:r>
            <a:endParaRPr lang="en-US" sz="844" kern="1400" dirty="0">
              <a:solidFill>
                <a:srgbClr val="21212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2BC6B-133F-DAE1-2EFF-69D9316535B9}"/>
              </a:ext>
            </a:extLst>
          </p:cNvPr>
          <p:cNvSpPr txBox="1"/>
          <p:nvPr/>
        </p:nvSpPr>
        <p:spPr>
          <a:xfrm>
            <a:off x="6786563" y="857250"/>
            <a:ext cx="2325044" cy="476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57250"/>
            <a:r>
              <a:rPr lang="en-US" sz="3000" b="1" kern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is Affected?</a:t>
            </a:r>
          </a:p>
          <a:p>
            <a:pPr algn="ctr" defTabSz="857250"/>
            <a:endParaRPr lang="en-US" sz="1688" b="1" kern="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21469" indent="-321469" defTabSz="857250">
              <a:buFont typeface="Wingdings" panose="05000000000000000000" pitchFamily="2" charset="2"/>
              <a:buChar char="ü"/>
            </a:pPr>
            <a:endParaRPr lang="en-US" sz="750" b="1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21469" indent="-321469" defTabSz="857250">
              <a:buClr>
                <a:prstClr val="white"/>
              </a:buClr>
              <a:buFont typeface="Wingdings" panose="05000000000000000000" pitchFamily="2" charset="2"/>
              <a:buChar char="ü"/>
            </a:pPr>
            <a:r>
              <a:rPr lang="en-US" sz="1688" b="1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Taxpayers</a:t>
            </a:r>
          </a:p>
          <a:p>
            <a:pPr defTabSz="857250">
              <a:buClr>
                <a:prstClr val="white"/>
              </a:buClr>
            </a:pPr>
            <a:endParaRPr lang="en-US" sz="1688" b="1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21469" indent="-321469" defTabSz="857250">
              <a:buClr>
                <a:prstClr val="white"/>
              </a:buClr>
              <a:buFont typeface="Wingdings" panose="05000000000000000000" pitchFamily="2" charset="2"/>
              <a:buChar char="ü"/>
            </a:pPr>
            <a:r>
              <a:rPr lang="en-US" sz="1688" b="1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Medicare trust fund</a:t>
            </a:r>
          </a:p>
          <a:p>
            <a:pPr defTabSz="857250">
              <a:buClr>
                <a:prstClr val="white"/>
              </a:buClr>
            </a:pPr>
            <a:endParaRPr lang="en-US" sz="1688" b="1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21469" indent="-321469" defTabSz="857250">
              <a:buClr>
                <a:prstClr val="white"/>
              </a:buClr>
              <a:buFont typeface="Wingdings" panose="05000000000000000000" pitchFamily="2" charset="2"/>
              <a:buChar char="ü"/>
            </a:pPr>
            <a:r>
              <a:rPr lang="en-US" sz="1688" b="1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Higher premiums</a:t>
            </a:r>
          </a:p>
          <a:p>
            <a:pPr defTabSz="857250">
              <a:buClr>
                <a:prstClr val="white"/>
              </a:buClr>
            </a:pPr>
            <a:endParaRPr lang="en-US" sz="1688" b="1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21469" indent="-321469" defTabSz="857250">
              <a:buClr>
                <a:prstClr val="white"/>
              </a:buClr>
              <a:buFont typeface="Wingdings" panose="05000000000000000000" pitchFamily="2" charset="2"/>
              <a:buChar char="ü"/>
            </a:pPr>
            <a:r>
              <a:rPr lang="en-US" sz="1688" b="1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Less money available for needed benefits</a:t>
            </a:r>
          </a:p>
          <a:p>
            <a:pPr marL="321469" indent="-321469" defTabSz="857250">
              <a:buClr>
                <a:prstClr val="white"/>
              </a:buClr>
              <a:buFont typeface="Wingdings" panose="05000000000000000000" pitchFamily="2" charset="2"/>
              <a:buChar char="ü"/>
            </a:pPr>
            <a:endParaRPr lang="en-US" sz="1688" b="1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21469" indent="-321469" defTabSz="857250">
              <a:buClr>
                <a:prstClr val="white"/>
              </a:buClr>
              <a:buFont typeface="Wingdings" panose="05000000000000000000" pitchFamily="2" charset="2"/>
              <a:buChar char="ü"/>
            </a:pPr>
            <a:r>
              <a:rPr lang="en-US" sz="1688" b="1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Quality of treatment </a:t>
            </a:r>
          </a:p>
        </p:txBody>
      </p:sp>
    </p:spTree>
    <p:extLst>
      <p:ext uri="{BB962C8B-B14F-4D97-AF65-F5344CB8AC3E}">
        <p14:creationId xmlns:p14="http://schemas.microsoft.com/office/powerpoint/2010/main" val="1103079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81643" y="-428625"/>
            <a:ext cx="9225643" cy="7286625"/>
            <a:chOff x="-87086" y="-457200"/>
            <a:chExt cx="9840686" cy="7772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D3520F-86C8-BB43-BBB7-9F9E1BF14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6" t="4344" r="24457" b="16193"/>
            <a:stretch/>
          </p:blipFill>
          <p:spPr>
            <a:xfrm rot="16200000">
              <a:off x="947057" y="-1491343"/>
              <a:ext cx="7772400" cy="9840686"/>
            </a:xfrm>
            <a:prstGeom prst="rect">
              <a:avLst/>
            </a:prstGeom>
          </p:spPr>
        </p:pic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9AE63FD4-D506-5484-8AA3-A3F8D2AA31D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714" y="6248400"/>
              <a:ext cx="2144486" cy="99282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22BACF-8E34-9241-0B3F-7F3E286188F0}"/>
              </a:ext>
            </a:extLst>
          </p:cNvPr>
          <p:cNvSpPr txBox="1"/>
          <p:nvPr/>
        </p:nvSpPr>
        <p:spPr>
          <a:xfrm>
            <a:off x="-81645" y="1250156"/>
            <a:ext cx="9225644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en-US" sz="3750" b="1" kern="0" dirty="0">
                <a:solidFill>
                  <a:srgbClr val="F18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SMP</a:t>
            </a:r>
            <a:br>
              <a:rPr lang="en-US" sz="3750" b="1" kern="0" dirty="0">
                <a:solidFill>
                  <a:srgbClr val="F18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750" b="1" kern="0" dirty="0">
                <a:solidFill>
                  <a:srgbClr val="F18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Support Your Organization</a:t>
            </a:r>
          </a:p>
          <a:p>
            <a:pPr marL="332780" indent="-320873" defTabSz="857250">
              <a:spcBef>
                <a:spcPts val="94"/>
              </a:spcBef>
              <a:buFont typeface="Arial"/>
              <a:buChar char="•"/>
              <a:tabLst>
                <a:tab pos="332780" algn="l"/>
                <a:tab pos="333375" algn="l"/>
              </a:tabLst>
            </a:pPr>
            <a:endParaRPr lang="en-US" sz="2250" kern="0" spc="-42" dirty="0">
              <a:solidFill>
                <a:srgbClr val="375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9EBBA-CE63-A184-62F8-5934C2D99C50}"/>
              </a:ext>
            </a:extLst>
          </p:cNvPr>
          <p:cNvSpPr txBox="1"/>
          <p:nvPr/>
        </p:nvSpPr>
        <p:spPr>
          <a:xfrm>
            <a:off x="928688" y="2700449"/>
            <a:ext cx="7286625" cy="2949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endParaRPr lang="en-US" sz="1688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857250"/>
            <a:r>
              <a:rPr lang="en-US" sz="1688" b="1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SMP Conducts Outreach and Education</a:t>
            </a:r>
          </a:p>
          <a:p>
            <a:pPr marL="267891" indent="-267891" defTabSz="857250">
              <a:buFont typeface="Arial" panose="020B0604020202020204" pitchFamily="34" charset="0"/>
              <a:buChar char="•"/>
            </a:pPr>
            <a:endParaRPr lang="en-US" sz="1688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r>
              <a:rPr lang="en-US" sz="1688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Providing educational presentations to beneficiaries, family members, caregivers, and health providers on how to prevent, detect, and report Medicare fraud, abuse, and errors as well as other types of fraud. </a:t>
            </a: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endParaRPr lang="en-US" sz="1688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r>
              <a:rPr lang="en-US" sz="1688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educational presentations to older adults, caregivers, service providers, and the general public on how to prevent fraud and scams.</a:t>
            </a: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endParaRPr lang="en-US" sz="1688" kern="0" dirty="0">
              <a:solidFill>
                <a:srgbClr val="075291"/>
              </a:solidFill>
            </a:endParaRPr>
          </a:p>
          <a:p>
            <a:pPr defTabSz="857250"/>
            <a:endParaRPr lang="en-US" sz="1688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C2639-F687-14A0-DC6B-B6324F41B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5887766"/>
            <a:ext cx="816769" cy="81676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764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81643" y="-428625"/>
            <a:ext cx="9225643" cy="7286625"/>
            <a:chOff x="-87086" y="-457200"/>
            <a:chExt cx="9840686" cy="7772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D3520F-86C8-BB43-BBB7-9F9E1BF14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6" t="4344" r="24457" b="16193"/>
            <a:stretch/>
          </p:blipFill>
          <p:spPr>
            <a:xfrm rot="16200000">
              <a:off x="947057" y="-1491343"/>
              <a:ext cx="7772400" cy="9840686"/>
            </a:xfrm>
            <a:prstGeom prst="rect">
              <a:avLst/>
            </a:prstGeom>
          </p:spPr>
        </p:pic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9AE63FD4-D506-5484-8AA3-A3F8D2AA31D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714" y="6248400"/>
              <a:ext cx="2144486" cy="99282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22BACF-8E34-9241-0B3F-7F3E286188F0}"/>
              </a:ext>
            </a:extLst>
          </p:cNvPr>
          <p:cNvSpPr txBox="1"/>
          <p:nvPr/>
        </p:nvSpPr>
        <p:spPr>
          <a:xfrm>
            <a:off x="-81644" y="1258505"/>
            <a:ext cx="9225644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en-US" sz="3750" b="1" kern="0" dirty="0">
                <a:solidFill>
                  <a:srgbClr val="F18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SMP</a:t>
            </a:r>
            <a:br>
              <a:rPr lang="en-US" sz="3750" b="1" kern="0" dirty="0">
                <a:solidFill>
                  <a:srgbClr val="F18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750" b="1" kern="0" dirty="0">
                <a:solidFill>
                  <a:srgbClr val="F18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Support Your Organization</a:t>
            </a:r>
          </a:p>
          <a:p>
            <a:pPr marL="11906" defTabSz="857250">
              <a:spcBef>
                <a:spcPts val="94"/>
              </a:spcBef>
              <a:tabLst>
                <a:tab pos="332780" algn="l"/>
                <a:tab pos="333375" algn="l"/>
              </a:tabLst>
            </a:pPr>
            <a:endParaRPr lang="en-US" sz="2250" kern="0" spc="-42" dirty="0">
              <a:solidFill>
                <a:srgbClr val="375F92"/>
              </a:solidFill>
              <a:latin typeface="Tahoma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C66C8-D8E1-F9DB-ADDB-ED27F0428DAD}"/>
              </a:ext>
            </a:extLst>
          </p:cNvPr>
          <p:cNvSpPr txBox="1"/>
          <p:nvPr/>
        </p:nvSpPr>
        <p:spPr>
          <a:xfrm>
            <a:off x="204107" y="2142456"/>
            <a:ext cx="8511268" cy="450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endParaRPr lang="en-US" sz="1688" kern="0" dirty="0">
              <a:solidFill>
                <a:sysClr val="windowText" lastClr="000000"/>
              </a:solidFill>
            </a:endParaRPr>
          </a:p>
          <a:p>
            <a:pPr defTabSz="857250"/>
            <a:endParaRPr lang="en-US" sz="1688" kern="0" dirty="0">
              <a:solidFill>
                <a:sysClr val="windowText" lastClr="000000"/>
              </a:solidFill>
            </a:endParaRPr>
          </a:p>
          <a:p>
            <a:pPr algn="ctr" defTabSz="857250"/>
            <a:r>
              <a:rPr lang="en-US" sz="1688" b="1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SMP Research Beneficiary Complaints</a:t>
            </a:r>
          </a:p>
          <a:p>
            <a:pPr defTabSz="857250"/>
            <a:endParaRPr lang="en-US" sz="1688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r>
              <a:rPr lang="en-US" sz="1688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help determine if the suspicious activity is fraud, error, or abuse.</a:t>
            </a:r>
          </a:p>
          <a:p>
            <a:pPr defTabSz="857250">
              <a:buClr>
                <a:srgbClr val="F18200"/>
              </a:buClr>
            </a:pPr>
            <a:endParaRPr lang="en-US" sz="1688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r>
              <a:rPr lang="en-US" sz="1688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Providing one-on-one assistance to help navigate the complexities of Medicare and to provide resources and information.</a:t>
            </a: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endParaRPr lang="en-US" sz="1688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r>
              <a:rPr lang="en-US" sz="1688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Providing help to those who have been victimized, and providing ongoing support to prevent further victimization</a:t>
            </a: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endParaRPr lang="en-US" sz="1688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r>
              <a:rPr lang="en-US" sz="1688" kern="0" dirty="0">
                <a:solidFill>
                  <a:srgbClr val="0752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make referrals to the appropriate state/federal agencies for further investigation.</a:t>
            </a:r>
          </a:p>
          <a:p>
            <a:pPr marL="267891" indent="-267891" defTabSz="857250">
              <a:buClr>
                <a:srgbClr val="F18200"/>
              </a:buClr>
              <a:buFont typeface="Wingdings" panose="05000000000000000000" pitchFamily="2" charset="2"/>
              <a:buChar char="ü"/>
            </a:pPr>
            <a:endParaRPr lang="en-US" sz="1688" kern="0" dirty="0">
              <a:solidFill>
                <a:srgbClr val="0752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857250"/>
            <a:endParaRPr lang="en-US" sz="1688" kern="0" dirty="0">
              <a:solidFill>
                <a:srgbClr val="075291"/>
              </a:solidFill>
            </a:endParaRPr>
          </a:p>
          <a:p>
            <a:pPr defTabSz="857250"/>
            <a:endParaRPr lang="en-US" sz="1688" kern="0" dirty="0">
              <a:solidFill>
                <a:sysClr val="windowText" lastClr="000000"/>
              </a:solidFill>
            </a:endParaRPr>
          </a:p>
          <a:p>
            <a:pPr defTabSz="857250"/>
            <a:endParaRPr lang="en-US" sz="1688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96014-720F-0FC3-DCD6-1BA472718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5887766"/>
            <a:ext cx="816769" cy="81676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685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D3520F-86C8-BB43-BBB7-9F9E1BF14C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7"/>
          <a:stretch/>
        </p:blipFill>
        <p:spPr>
          <a:xfrm>
            <a:off x="32393" y="0"/>
            <a:ext cx="9144000" cy="6858000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CD2E2473-F00B-10C7-E14E-BB3BD27081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062" y="247621"/>
            <a:ext cx="4071938" cy="20925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776B1B-E5D6-78DA-034F-82C4F0CC0CCA}"/>
              </a:ext>
            </a:extLst>
          </p:cNvPr>
          <p:cNvSpPr txBox="1"/>
          <p:nvPr/>
        </p:nvSpPr>
        <p:spPr>
          <a:xfrm>
            <a:off x="500062" y="2638799"/>
            <a:ext cx="5786438" cy="19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1688" b="1" kern="0" dirty="0">
                <a:solidFill>
                  <a:srgbClr val="00ABC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RENEE LABRIE-SHANKS</a:t>
            </a:r>
            <a:endParaRPr lang="en-US" sz="1688" kern="0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857250"/>
            <a:r>
              <a:rPr lang="fr-FR" sz="1688" i="1" kern="0" dirty="0" err="1">
                <a:solidFill>
                  <a:srgbClr val="00415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Statewide</a:t>
            </a:r>
            <a:r>
              <a:rPr lang="fr-FR" sz="1688" i="1" kern="0" dirty="0">
                <a:solidFill>
                  <a:srgbClr val="00415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SMP Program Director</a:t>
            </a:r>
          </a:p>
          <a:p>
            <a:pPr defTabSz="857250"/>
            <a:r>
              <a:rPr lang="fr-FR" sz="1688" b="1" i="1" kern="0" dirty="0">
                <a:solidFill>
                  <a:srgbClr val="00415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rlabrie@missoulaagingservices.org</a:t>
            </a:r>
            <a:endParaRPr lang="en-US" sz="1688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857250"/>
            <a:r>
              <a:rPr lang="fr-FR" sz="1688" b="1" kern="0" dirty="0">
                <a:solidFill>
                  <a:srgbClr val="00ABC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 </a:t>
            </a:r>
            <a:r>
              <a:rPr lang="fr-FR" sz="1688" kern="0" dirty="0">
                <a:solidFill>
                  <a:srgbClr val="00415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406.728.</a:t>
            </a:r>
            <a:r>
              <a:rPr lang="fr-FR" sz="1688" kern="0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0581</a:t>
            </a:r>
            <a:r>
              <a:rPr lang="fr-FR" sz="1688" b="1" kern="0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 </a:t>
            </a:r>
            <a:r>
              <a:rPr lang="fr-FR" sz="1688" b="1" kern="0" dirty="0">
                <a:solidFill>
                  <a:srgbClr val="00ABC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 </a:t>
            </a:r>
            <a:r>
              <a:rPr lang="fr-FR" sz="1688" kern="0" dirty="0">
                <a:solidFill>
                  <a:srgbClr val="00415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406.880.7693</a:t>
            </a:r>
            <a:r>
              <a:rPr lang="fr-FR" sz="1688" b="1" kern="0" dirty="0">
                <a:solidFill>
                  <a:srgbClr val="00ABC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 F</a:t>
            </a:r>
            <a:r>
              <a:rPr lang="fr-FR" sz="1688" b="1" kern="0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1688" kern="0" dirty="0">
                <a:solidFill>
                  <a:srgbClr val="00415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406.728.7687</a:t>
            </a:r>
            <a:endParaRPr lang="en-US" sz="1688" kern="0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857250"/>
            <a:r>
              <a:rPr lang="en-US" sz="1688" kern="0" dirty="0">
                <a:solidFill>
                  <a:srgbClr val="004157"/>
                </a:solidFill>
                <a:latin typeface="Adobe Caslon Pro"/>
                <a:ea typeface="Calibri" panose="020F0502020204030204" pitchFamily="34" charset="0"/>
              </a:rPr>
              <a:t>337 Stephens Ave. Missoula, MT 59801</a:t>
            </a:r>
            <a:endParaRPr lang="en-US" sz="1688" kern="0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857250"/>
            <a:r>
              <a:rPr lang="en-US" sz="1688" b="1" kern="0" dirty="0">
                <a:solidFill>
                  <a:srgbClr val="00ABC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MISSOULA</a:t>
            </a:r>
            <a:r>
              <a:rPr lang="en-US" sz="1688" b="1" kern="0" dirty="0">
                <a:solidFill>
                  <a:srgbClr val="00415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AGING</a:t>
            </a:r>
            <a:r>
              <a:rPr lang="en-US" sz="1688" b="1" kern="0" dirty="0">
                <a:solidFill>
                  <a:srgbClr val="00ABC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SERVICES.ORG</a:t>
            </a:r>
          </a:p>
          <a:p>
            <a:pPr defTabSz="857250"/>
            <a:endParaRPr lang="en-US" sz="1688" kern="0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3E4128-A112-D3D0-2A3F-F58DF4CC1D41}"/>
              </a:ext>
            </a:extLst>
          </p:cNvPr>
          <p:cNvSpPr txBox="1"/>
          <p:nvPr/>
        </p:nvSpPr>
        <p:spPr>
          <a:xfrm>
            <a:off x="6572250" y="2528944"/>
            <a:ext cx="2571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en-US" sz="45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56AF94E-D2CE-FF51-04AD-AA15929AD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" y="4256165"/>
            <a:ext cx="6643688" cy="6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725" tIns="42863" rIns="85725" bIns="42863" numCol="1" anchor="ctr" anchorCtr="0" compatLnSpc="1">
            <a:prstTxWarp prst="textNoShape">
              <a:avLst/>
            </a:prstTxWarp>
            <a:spAutoFit/>
          </a:bodyPr>
          <a:lstStyle/>
          <a:p>
            <a:pPr defTabSz="8572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25" b="1" i="1" kern="0" dirty="0">
                <a:solidFill>
                  <a:srgbClr val="004157"/>
                </a:solidFill>
                <a:latin typeface="Adobe Caslon Pro"/>
                <a:ea typeface="Calibri" panose="020F0502020204030204" pitchFamily="34" charset="0"/>
              </a:rPr>
              <a:t>We promote the independence, dignity and health</a:t>
            </a:r>
            <a:endParaRPr lang="en-US" altLang="en-US" sz="563" kern="0" dirty="0">
              <a:solidFill>
                <a:prstClr val="black"/>
              </a:solidFill>
            </a:endParaRPr>
          </a:p>
          <a:p>
            <a:pPr defTabSz="8572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25" b="1" i="1" kern="0" dirty="0">
                <a:solidFill>
                  <a:srgbClr val="004157"/>
                </a:solidFill>
                <a:latin typeface="Adobe Caslon Pro"/>
                <a:ea typeface="Calibri" panose="020F0502020204030204" pitchFamily="34" charset="0"/>
              </a:rPr>
              <a:t>of older adults and those who care for them.</a:t>
            </a:r>
            <a:endParaRPr lang="en-US" altLang="en-US" sz="563" kern="0" dirty="0">
              <a:solidFill>
                <a:prstClr val="black"/>
              </a:solidFill>
            </a:endParaRPr>
          </a:p>
          <a:p>
            <a:pPr defTabSz="8572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88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5" name="Picture 3">
            <a:extLst>
              <a:ext uri="{FF2B5EF4-FFF2-40B4-BE49-F238E27FC236}">
                <a16:creationId xmlns:a16="http://schemas.microsoft.com/office/drawing/2014/main" id="{9F49A61A-F2A1-8EDE-91F4-37400575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830137"/>
            <a:ext cx="2652117" cy="93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0347C-F997-8B72-C43C-7E34EB0F9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72" y="6117309"/>
            <a:ext cx="531019" cy="53101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84AE71-7EB9-4122-551B-95D2D80E962E}"/>
              </a:ext>
            </a:extLst>
          </p:cNvPr>
          <p:cNvSpPr txBox="1"/>
          <p:nvPr/>
        </p:nvSpPr>
        <p:spPr>
          <a:xfrm>
            <a:off x="6539858" y="6060856"/>
            <a:ext cx="2571749" cy="48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844" kern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Montana SMP is a program coordinated by Missoula Aging Services and partnered with local Area Agencies on Aging. </a:t>
            </a:r>
            <a:endParaRPr lang="en-US" sz="844" kern="1400" dirty="0">
              <a:solidFill>
                <a:srgbClr val="21212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3F731-1E33-E812-747A-A43F4680E4AC}"/>
              </a:ext>
            </a:extLst>
          </p:cNvPr>
          <p:cNvSpPr txBox="1"/>
          <p:nvPr/>
        </p:nvSpPr>
        <p:spPr>
          <a:xfrm>
            <a:off x="32394" y="6117310"/>
            <a:ext cx="4825357" cy="52533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11906" marR="4763" defTabSz="857250">
              <a:spcBef>
                <a:spcPts val="94"/>
              </a:spcBef>
            </a:pPr>
            <a:r>
              <a:rPr lang="en-US" sz="938" kern="1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This project was supported by grant #90MPPG0052 from the U.S. Administration for Community Living, Department of Health and Human Services, Washington D.C., 20201. Points of view or opinions do not necessarily represent official ACL policy.</a:t>
            </a:r>
            <a:endParaRPr lang="en-US" sz="938" i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9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Overview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66800" y="1981200"/>
            <a:ext cx="7467600" cy="3810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j-lt"/>
              </a:rPr>
              <a:t>The Montana landscape</a:t>
            </a:r>
          </a:p>
          <a:p>
            <a:r>
              <a:rPr lang="en-US" sz="3600" b="1" dirty="0">
                <a:solidFill>
                  <a:schemeClr val="bg2"/>
                </a:solidFill>
                <a:latin typeface="+mj-lt"/>
              </a:rPr>
              <a:t>The latest scams</a:t>
            </a:r>
          </a:p>
          <a:p>
            <a:r>
              <a:rPr lang="en-US" sz="3600" b="1" dirty="0">
                <a:solidFill>
                  <a:schemeClr val="bg2"/>
                </a:solidFill>
                <a:latin typeface="+mj-lt"/>
              </a:rPr>
              <a:t>Identity theft</a:t>
            </a:r>
          </a:p>
          <a:p>
            <a:r>
              <a:rPr lang="en-US" sz="3600" b="1" dirty="0">
                <a:solidFill>
                  <a:schemeClr val="bg2"/>
                </a:solidFill>
                <a:latin typeface="+mj-lt"/>
              </a:rPr>
              <a:t>Working together to fight fraud and identity theft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buNone/>
            </a:pPr>
            <a:endParaRPr lang="en-US" sz="1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9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AF21-F7E8-4086-B0FF-73AF3AA3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78" y="2434828"/>
            <a:ext cx="8055033" cy="994172"/>
          </a:xfrm>
        </p:spPr>
        <p:txBody>
          <a:bodyPr lIns="68580" tIns="34290" rIns="68580" bIns="34290" anchor="t"/>
          <a:lstStyle/>
          <a:p>
            <a:r>
              <a:rPr lang="en-US" dirty="0">
                <a:highlight>
                  <a:srgbClr val="F2A900"/>
                </a:highlight>
                <a:latin typeface="Neue Haas Grotesk Text Pro" panose="020B0504020202020204" pitchFamily="34" charset="0"/>
              </a:rPr>
              <a:t>BETTER BUSINESS BUREAU</a:t>
            </a:r>
            <a:br>
              <a:rPr lang="en-US" dirty="0">
                <a:highlight>
                  <a:srgbClr val="F2A900"/>
                </a:highlight>
                <a:latin typeface="Neue Haas Grotesk Text Pro" panose="020B0504020202020204" pitchFamily="34" charset="0"/>
              </a:rPr>
            </a:br>
            <a:r>
              <a:rPr lang="en-US" dirty="0">
                <a:highlight>
                  <a:srgbClr val="F2A900"/>
                </a:highlight>
                <a:latin typeface="Neue Haas Grotesk Text Pro" panose="020B0504020202020204" pitchFamily="34" charset="0"/>
              </a:rPr>
              <a:t>SERVING MONTANA</a:t>
            </a:r>
            <a:br>
              <a:rPr lang="en-US" dirty="0">
                <a:highlight>
                  <a:srgbClr val="F2A900"/>
                </a:highlight>
                <a:latin typeface="Neue Haas Grotesk Text Pro" panose="020B0504020202020204" pitchFamily="34" charset="0"/>
              </a:rPr>
            </a:br>
            <a:endParaRPr lang="en-US" dirty="0">
              <a:highlight>
                <a:srgbClr val="F2A900"/>
              </a:highlight>
              <a:latin typeface="Neue Haas Grotesk Text Pro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9818C1-B855-3345-9270-11D1079ACC57}"/>
              </a:ext>
            </a:extLst>
          </p:cNvPr>
          <p:cNvSpPr/>
          <p:nvPr/>
        </p:nvSpPr>
        <p:spPr>
          <a:xfrm>
            <a:off x="-1" y="5869825"/>
            <a:ext cx="2297430" cy="130925"/>
          </a:xfrm>
          <a:prstGeom prst="rect">
            <a:avLst/>
          </a:prstGeom>
          <a:solidFill>
            <a:srgbClr val="005F86">
              <a:alpha val="99000"/>
            </a:srgbClr>
          </a:solidFill>
          <a:effectLst>
            <a:reflection blurRad="38100" stA="43000" endPos="6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121EA9-6CD3-5031-4AFB-82B3058492FE}"/>
              </a:ext>
            </a:extLst>
          </p:cNvPr>
          <p:cNvSpPr/>
          <p:nvPr/>
        </p:nvSpPr>
        <p:spPr>
          <a:xfrm>
            <a:off x="2261061" y="5869825"/>
            <a:ext cx="2297430" cy="124691"/>
          </a:xfrm>
          <a:prstGeom prst="rect">
            <a:avLst/>
          </a:prstGeom>
          <a:solidFill>
            <a:srgbClr val="078385"/>
          </a:solidFill>
          <a:effectLst>
            <a:reflection blurRad="50800" stA="4200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F50C1-C9C7-CDB5-CAD4-8E99778DF77D}"/>
              </a:ext>
            </a:extLst>
          </p:cNvPr>
          <p:cNvSpPr/>
          <p:nvPr/>
        </p:nvSpPr>
        <p:spPr>
          <a:xfrm>
            <a:off x="4522123" y="5869825"/>
            <a:ext cx="2297430" cy="124691"/>
          </a:xfrm>
          <a:prstGeom prst="rect">
            <a:avLst/>
          </a:prstGeom>
          <a:solidFill>
            <a:srgbClr val="F2A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CBB0E-3FFA-829E-CD25-893B4818459A}"/>
              </a:ext>
            </a:extLst>
          </p:cNvPr>
          <p:cNvSpPr/>
          <p:nvPr/>
        </p:nvSpPr>
        <p:spPr>
          <a:xfrm>
            <a:off x="6812280" y="5869825"/>
            <a:ext cx="2297430" cy="124691"/>
          </a:xfrm>
          <a:prstGeom prst="rect">
            <a:avLst/>
          </a:prstGeom>
          <a:solidFill>
            <a:srgbClr val="6531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1348276D-C1E3-7F0D-0429-DAE60E9C2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140" y="4381321"/>
            <a:ext cx="990710" cy="16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20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A9E5322-CA73-0E9B-19B8-DBC8482798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118" r="12118"/>
          <a:stretch/>
        </p:blipFill>
        <p:spPr>
          <a:xfrm>
            <a:off x="0" y="857257"/>
            <a:ext cx="5195873" cy="5143493"/>
          </a:xfr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9B077BF-08D6-C33D-C8D4-12D112233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22" y="1650484"/>
            <a:ext cx="3857678" cy="890094"/>
          </a:xfrm>
        </p:spPr>
        <p:txBody>
          <a:bodyPr/>
          <a:lstStyle/>
          <a:p>
            <a:r>
              <a:rPr lang="en-US" dirty="0">
                <a:latin typeface="Neue Haas Grotesk Text Pro" panose="020B0504020202020204" pitchFamily="34" charset="0"/>
              </a:rPr>
              <a:t>Our Mission:</a:t>
            </a:r>
            <a:br>
              <a:rPr lang="en-US" dirty="0">
                <a:latin typeface="Neue Haas Grotesk Text Pro" panose="020B0504020202020204" pitchFamily="34" charset="0"/>
              </a:rPr>
            </a:br>
            <a:br>
              <a:rPr lang="en-US" dirty="0">
                <a:latin typeface="Neue Haas Grotesk Text Pro" panose="020B0504020202020204" pitchFamily="34" charset="0"/>
              </a:rPr>
            </a:br>
            <a:r>
              <a:rPr lang="en-US" dirty="0">
                <a:latin typeface="Neue Haas Grotesk Text Pro" panose="020B0504020202020204" pitchFamily="34" charset="0"/>
              </a:rPr>
              <a:t>To be the leader in building better businesses and </a:t>
            </a:r>
            <a:br>
              <a:rPr lang="en-US" dirty="0">
                <a:latin typeface="Neue Haas Grotesk Text Pro" panose="020B0504020202020204" pitchFamily="34" charset="0"/>
              </a:rPr>
            </a:br>
            <a:r>
              <a:rPr lang="en-US" dirty="0">
                <a:latin typeface="Neue Haas Grotesk Text Pro" panose="020B0504020202020204" pitchFamily="34" charset="0"/>
              </a:rPr>
              <a:t>advancing marketplace trust.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101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99A2E-AC2D-9C98-845E-9911061F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57" y="2434828"/>
            <a:ext cx="6857999" cy="994172"/>
          </a:xfrm>
        </p:spPr>
        <p:txBody>
          <a:bodyPr/>
          <a:lstStyle/>
          <a:p>
            <a:r>
              <a:rPr lang="en-US" dirty="0">
                <a:latin typeface="Neue Haas Grotesk Text Pro" panose="020B0504020202020204" pitchFamily="34" charset="0"/>
              </a:rPr>
              <a:t>BBB helps people find businesses they can trust.</a:t>
            </a:r>
          </a:p>
        </p:txBody>
      </p:sp>
    </p:spTree>
    <p:extLst>
      <p:ext uri="{BB962C8B-B14F-4D97-AF65-F5344CB8AC3E}">
        <p14:creationId xmlns:p14="http://schemas.microsoft.com/office/powerpoint/2010/main" val="1764614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B24AD0-FE8E-3ED8-36D8-969C4A53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1131093"/>
            <a:ext cx="6200016" cy="473503"/>
          </a:xfrm>
        </p:spPr>
        <p:txBody>
          <a:bodyPr/>
          <a:lstStyle/>
          <a:p>
            <a:pPr algn="ctr"/>
            <a:r>
              <a:rPr lang="en-US" dirty="0">
                <a:latin typeface="Neue Haas Grotesk Text Pro" panose="020B0504020202020204" pitchFamily="34" charset="0"/>
              </a:rPr>
              <a:t>YOUR EXPERIENCE MATTERS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B72D9F-1DEF-48B4-509D-0A0C5777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9" y="2151472"/>
            <a:ext cx="4011337" cy="1622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477D5B-CE08-230B-0A4C-BB5D36023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497" y="1995889"/>
            <a:ext cx="4142899" cy="1853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B9C550-F939-7563-C598-590C784F7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69" y="3943850"/>
            <a:ext cx="4011337" cy="14838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8E37B7-4248-AB75-B7E2-15CC86308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496" y="3960554"/>
            <a:ext cx="4149300" cy="16687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C22A0B-C46C-BFBD-9A42-2F78ED3D050E}"/>
              </a:ext>
            </a:extLst>
          </p:cNvPr>
          <p:cNvSpPr txBox="1"/>
          <p:nvPr/>
        </p:nvSpPr>
        <p:spPr>
          <a:xfrm>
            <a:off x="310204" y="5504581"/>
            <a:ext cx="45527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Neue Haas Grotesk Text Pro" panose="020B0504020202020204" pitchFamily="34" charset="0"/>
              </a:rPr>
              <a:t>Connect with us. bbb.org/all/consumer-resources</a:t>
            </a:r>
          </a:p>
        </p:txBody>
      </p:sp>
    </p:spTree>
    <p:extLst>
      <p:ext uri="{BB962C8B-B14F-4D97-AF65-F5344CB8AC3E}">
        <p14:creationId xmlns:p14="http://schemas.microsoft.com/office/powerpoint/2010/main" val="106985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1F765E-5CFA-84CF-0E0F-9D4CC2372B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500" b="1" dirty="0">
                <a:latin typeface="Neue Haas Grotesk Text Pro" panose="020B0504020202020204" pitchFamily="34" charset="0"/>
              </a:rPr>
              <a:t>Scam Tracker Data </a:t>
            </a:r>
            <a:br>
              <a:rPr lang="en-US" sz="1500" b="1" dirty="0">
                <a:latin typeface="Neue Haas Grotesk Text Pro" panose="020B0504020202020204" pitchFamily="34" charset="0"/>
              </a:rPr>
            </a:br>
            <a:r>
              <a:rPr lang="en-US" sz="1500" b="1" dirty="0">
                <a:latin typeface="Neue Haas Grotesk Text Pro" panose="020B0504020202020204" pitchFamily="34" charset="0"/>
              </a:rPr>
              <a:t>October 2022 – October 2023</a:t>
            </a:r>
          </a:p>
          <a:p>
            <a:r>
              <a:rPr lang="en-US" sz="1500" dirty="0">
                <a:latin typeface="Neue Haas Grotesk Text Pro" panose="020B0504020202020204" pitchFamily="34" charset="0"/>
              </a:rPr>
              <a:t>193 Reports</a:t>
            </a:r>
          </a:p>
          <a:p>
            <a:r>
              <a:rPr lang="en-US" sz="1500" dirty="0">
                <a:latin typeface="Neue Haas Grotesk Text Pro" panose="020B0504020202020204" pitchFamily="34" charset="0"/>
              </a:rPr>
              <a:t>$82,973.74 loss</a:t>
            </a:r>
          </a:p>
          <a:p>
            <a:r>
              <a:rPr lang="en-US" sz="1500" dirty="0">
                <a:latin typeface="Neue Haas Grotesk Text Pro" panose="020B0504020202020204" pitchFamily="34" charset="0"/>
              </a:rPr>
              <a:t>$225,971.95 attempted loss</a:t>
            </a:r>
          </a:p>
          <a:p>
            <a:pPr marL="0" indent="0">
              <a:buNone/>
            </a:pPr>
            <a:endParaRPr lang="en-US" sz="1500" dirty="0">
              <a:latin typeface="Neue Haas Grotesk Text Pro" panose="020B0504020202020204" pitchFamily="34" charset="0"/>
            </a:endParaRPr>
          </a:p>
          <a:p>
            <a:pPr marL="0" indent="0" algn="ctr">
              <a:buNone/>
            </a:pPr>
            <a:r>
              <a:rPr lang="en-US" sz="1500" b="1" dirty="0">
                <a:latin typeface="Neue Haas Grotesk Text Pro" panose="020B0504020202020204" pitchFamily="34" charset="0"/>
              </a:rPr>
              <a:t>Scam Types</a:t>
            </a:r>
          </a:p>
          <a:p>
            <a:r>
              <a:rPr lang="en-US" sz="1500" dirty="0">
                <a:latin typeface="Neue Haas Grotesk Text Pro" panose="020B0504020202020204" pitchFamily="34" charset="0"/>
              </a:rPr>
              <a:t>Online Purchase</a:t>
            </a:r>
          </a:p>
          <a:p>
            <a:pPr lvl="1"/>
            <a:r>
              <a:rPr lang="en-US" sz="1500" dirty="0">
                <a:latin typeface="Neue Haas Grotesk Text Pro" panose="020B0504020202020204" pitchFamily="34" charset="0"/>
              </a:rPr>
              <a:t>Websites and Ads selling Puppies &amp; Kittens that don’t exist</a:t>
            </a:r>
          </a:p>
          <a:p>
            <a:r>
              <a:rPr lang="en-US" sz="1500" dirty="0">
                <a:latin typeface="Neue Haas Grotesk Text Pro" panose="020B0504020202020204" pitchFamily="34" charset="0"/>
              </a:rPr>
              <a:t>Phishing</a:t>
            </a:r>
          </a:p>
          <a:p>
            <a:r>
              <a:rPr lang="en-US" sz="1500" dirty="0">
                <a:latin typeface="Neue Haas Grotesk Text Pro" panose="020B0504020202020204" pitchFamily="34" charset="0"/>
              </a:rPr>
              <a:t>Employment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98AF1D-3804-6962-6485-185222AD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eue Haas Grotesk Text Pro" panose="020B0504020202020204" pitchFamily="34" charset="0"/>
              </a:rPr>
              <a:t>TOPS SCAMS IN MONTANA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5000E-CF58-1A44-48E8-B6F3B64ED5BF}"/>
              </a:ext>
            </a:extLst>
          </p:cNvPr>
          <p:cNvSpPr txBox="1"/>
          <p:nvPr/>
        </p:nvSpPr>
        <p:spPr>
          <a:xfrm>
            <a:off x="448709" y="4805363"/>
            <a:ext cx="3215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white"/>
                </a:solidFill>
                <a:highlight>
                  <a:srgbClr val="005F86"/>
                </a:highlight>
                <a:latin typeface="Neue Haas Grotesk Text Pro" panose="020B0504020202020204" pitchFamily="34" charset="0"/>
              </a:rPr>
              <a:t>Dené Joubert</a:t>
            </a:r>
          </a:p>
          <a:p>
            <a:pPr defTabSz="685800"/>
            <a:r>
              <a:rPr lang="en-US" sz="1500" b="1" dirty="0">
                <a:solidFill>
                  <a:prstClr val="white"/>
                </a:solidFill>
                <a:highlight>
                  <a:srgbClr val="005F86"/>
                </a:highlight>
                <a:latin typeface="Neue Haas Grotesk Text Pro" panose="020B0504020202020204" pitchFamily="34" charset="0"/>
              </a:rPr>
              <a:t>Investigations Manager</a:t>
            </a:r>
          </a:p>
          <a:p>
            <a:pPr defTabSz="685800"/>
            <a:r>
              <a:rPr lang="en-US" sz="1500" b="1" dirty="0">
                <a:solidFill>
                  <a:prstClr val="white"/>
                </a:solidFill>
                <a:highlight>
                  <a:srgbClr val="005F86"/>
                </a:highlight>
                <a:latin typeface="Neue Haas Grotesk Text Pro" panose="020B0504020202020204" pitchFamily="34" charset="0"/>
              </a:rPr>
              <a:t>Dene.joubert@thebbb.org</a:t>
            </a:r>
          </a:p>
          <a:p>
            <a:pPr defTabSz="685800"/>
            <a:r>
              <a:rPr lang="en-US" sz="1500" b="1" dirty="0">
                <a:solidFill>
                  <a:prstClr val="white"/>
                </a:solidFill>
                <a:highlight>
                  <a:srgbClr val="005F86"/>
                </a:highlight>
                <a:latin typeface="Neue Haas Grotesk Text Pro" panose="020B0504020202020204" pitchFamily="34" charset="0"/>
              </a:rPr>
              <a:t>www.bbb.org</a:t>
            </a:r>
          </a:p>
        </p:txBody>
      </p:sp>
      <p:pic>
        <p:nvPicPr>
          <p:cNvPr id="5" name="Picture 4" descr="A basket of puppies&#10;&#10;Description automatically generated">
            <a:extLst>
              <a:ext uri="{FF2B5EF4-FFF2-40B4-BE49-F238E27FC236}">
                <a16:creationId xmlns:a16="http://schemas.microsoft.com/office/drawing/2014/main" id="{EE2360EB-34AC-3EE9-CB5C-64DDE6ADB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850"/>
            <a:ext cx="4809851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58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868126-2724-4C35-47C5-482AD3F7364B}"/>
              </a:ext>
            </a:extLst>
          </p:cNvPr>
          <p:cNvSpPr txBox="1"/>
          <p:nvPr/>
        </p:nvSpPr>
        <p:spPr>
          <a:xfrm>
            <a:off x="152400" y="0"/>
            <a:ext cx="1600200" cy="990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179849E7-2DA7-1CA3-5D14-B7336233D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9160"/>
            <a:ext cx="2686515" cy="791440"/>
          </a:xfrm>
          <a:prstGeom prst="rect">
            <a:avLst/>
          </a:prstGeom>
        </p:spPr>
      </p:pic>
      <p:pic>
        <p:nvPicPr>
          <p:cNvPr id="5" name="Picture 4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F15D2D17-4D8B-66F9-14F5-A0449E30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03" y="3181815"/>
            <a:ext cx="4685594" cy="3514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C1E6B-613D-E7A6-55A7-A54F12EF04C7}"/>
              </a:ext>
            </a:extLst>
          </p:cNvPr>
          <p:cNvSpPr txBox="1"/>
          <p:nvPr/>
        </p:nvSpPr>
        <p:spPr>
          <a:xfrm>
            <a:off x="685800" y="672853"/>
            <a:ext cx="755588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Fraud Prevention Presentations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In-Person and Virtual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Identity – Staying Connected &amp; Protected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Imposter Fraud Scams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Relationship Scams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548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868126-2724-4C35-47C5-482AD3F7364B}"/>
              </a:ext>
            </a:extLst>
          </p:cNvPr>
          <p:cNvSpPr txBox="1"/>
          <p:nvPr/>
        </p:nvSpPr>
        <p:spPr>
          <a:xfrm>
            <a:off x="152400" y="0"/>
            <a:ext cx="1600200" cy="990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179849E7-2DA7-1CA3-5D14-B7336233D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9160"/>
            <a:ext cx="2686515" cy="791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498227-4296-555A-98F0-4F0559E3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371600"/>
            <a:ext cx="8610600" cy="5107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94F41-94AA-EE01-6AEF-073D55E9C463}"/>
              </a:ext>
            </a:extLst>
          </p:cNvPr>
          <p:cNvSpPr txBox="1"/>
          <p:nvPr/>
        </p:nvSpPr>
        <p:spPr>
          <a:xfrm>
            <a:off x="3505200" y="304800"/>
            <a:ext cx="4419600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Fraud Watch Network Online Resources</a:t>
            </a:r>
          </a:p>
        </p:txBody>
      </p:sp>
    </p:spTree>
    <p:extLst>
      <p:ext uri="{BB962C8B-B14F-4D97-AF65-F5344CB8AC3E}">
        <p14:creationId xmlns:p14="http://schemas.microsoft.com/office/powerpoint/2010/main" val="4200958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A5F536-173D-667A-D154-A2BE1B239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1457289"/>
            <a:ext cx="4648200" cy="5265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868126-2724-4C35-47C5-482AD3F7364B}"/>
              </a:ext>
            </a:extLst>
          </p:cNvPr>
          <p:cNvSpPr txBox="1"/>
          <p:nvPr/>
        </p:nvSpPr>
        <p:spPr>
          <a:xfrm>
            <a:off x="152400" y="0"/>
            <a:ext cx="1600200" cy="990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179849E7-2DA7-1CA3-5D14-B7336233D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9160"/>
            <a:ext cx="2686515" cy="791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36FC02-4496-51EB-CC7D-3E742208DE45}"/>
              </a:ext>
            </a:extLst>
          </p:cNvPr>
          <p:cNvSpPr txBox="1"/>
          <p:nvPr/>
        </p:nvSpPr>
        <p:spPr>
          <a:xfrm>
            <a:off x="3733800" y="214028"/>
            <a:ext cx="4114800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Watchdog Alerts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Inbox</a:t>
            </a:r>
          </a:p>
        </p:txBody>
      </p:sp>
    </p:spTree>
    <p:extLst>
      <p:ext uri="{BB962C8B-B14F-4D97-AF65-F5344CB8AC3E}">
        <p14:creationId xmlns:p14="http://schemas.microsoft.com/office/powerpoint/2010/main" val="142809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16DA0-DFF6-6ACA-AFEE-EC48C7CA5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208" y="6287541"/>
            <a:ext cx="4861535" cy="5544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0" i="0" u="none" strike="noStrike" dirty="0">
                <a:solidFill>
                  <a:srgbClr val="2A2A2A"/>
                </a:solidFill>
                <a:effectLst/>
                <a:latin typeface="ff-dagny-web-pro"/>
                <a:hlinkClick r:id="rId3"/>
              </a:rPr>
              <a:t>aarp.org/VetsFraudCenter</a:t>
            </a:r>
            <a:endParaRPr lang="en-US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C9742-C5D0-D1C9-0245-3D361E38A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457242"/>
            <a:ext cx="2953086" cy="3304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B4800-747C-29DD-358C-0846CB8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45" y="1426558"/>
            <a:ext cx="4772139" cy="34601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E2310A-0854-6B99-8F9D-B0F304576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1" y="3696742"/>
            <a:ext cx="4643762" cy="2379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18DAE57F-EAF0-54A6-AC0B-03F77D0753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9160"/>
            <a:ext cx="2686515" cy="791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1CFABE-7C3A-6E59-E628-79CC2372DE7E}"/>
              </a:ext>
            </a:extLst>
          </p:cNvPr>
          <p:cNvSpPr txBox="1"/>
          <p:nvPr/>
        </p:nvSpPr>
        <p:spPr>
          <a:xfrm>
            <a:off x="5013935" y="199160"/>
            <a:ext cx="3596665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Resources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Veterans</a:t>
            </a:r>
          </a:p>
        </p:txBody>
      </p:sp>
    </p:spTree>
    <p:extLst>
      <p:ext uri="{BB962C8B-B14F-4D97-AF65-F5344CB8AC3E}">
        <p14:creationId xmlns:p14="http://schemas.microsoft.com/office/powerpoint/2010/main" val="1563903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1DBCCDC-6DCE-22F7-6DCC-FB42AD12FFC5}"/>
              </a:ext>
            </a:extLst>
          </p:cNvPr>
          <p:cNvSpPr txBox="1"/>
          <p:nvPr/>
        </p:nvSpPr>
        <p:spPr>
          <a:xfrm>
            <a:off x="838200" y="1676400"/>
            <a:ext cx="7086600" cy="441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868126-2724-4C35-47C5-482AD3F7364B}"/>
              </a:ext>
            </a:extLst>
          </p:cNvPr>
          <p:cNvSpPr txBox="1"/>
          <p:nvPr/>
        </p:nvSpPr>
        <p:spPr>
          <a:xfrm>
            <a:off x="152400" y="0"/>
            <a:ext cx="1600200" cy="990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179849E7-2DA7-1CA3-5D14-B7336233D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9160"/>
            <a:ext cx="2686515" cy="791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C996B-F515-F0A3-84B1-7E383C449BCA}"/>
              </a:ext>
            </a:extLst>
          </p:cNvPr>
          <p:cNvSpPr txBox="1"/>
          <p:nvPr/>
        </p:nvSpPr>
        <p:spPr>
          <a:xfrm>
            <a:off x="228600" y="1722610"/>
            <a:ext cx="8153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Publications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98839-57CE-EB31-FD21-9696272EA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9" t="4775" r="3265" b="2433"/>
          <a:stretch/>
        </p:blipFill>
        <p:spPr>
          <a:xfrm>
            <a:off x="5257800" y="2338875"/>
            <a:ext cx="1981200" cy="33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60F40C-81EC-E4CB-E8FE-A6CAAD0BE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138" y="2359278"/>
            <a:ext cx="2194063" cy="3379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CD1-72C4-9FA5-A7D1-A9D4D8FA8FE9}"/>
              </a:ext>
            </a:extLst>
          </p:cNvPr>
          <p:cNvSpPr txBox="1"/>
          <p:nvPr/>
        </p:nvSpPr>
        <p:spPr>
          <a:xfrm>
            <a:off x="4267200" y="199160"/>
            <a:ext cx="4495799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Publications for Individuals or Groups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429DC-E944-3EB6-D80E-15B143C816C7}"/>
              </a:ext>
            </a:extLst>
          </p:cNvPr>
          <p:cNvSpPr txBox="1"/>
          <p:nvPr/>
        </p:nvSpPr>
        <p:spPr>
          <a:xfrm>
            <a:off x="152400" y="6096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Nancy Andersen, AARP Montana Outreach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Phone: 406-457-4703; Email: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nandersen@aarp.org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; AARP MT Webpage: aarp.org/mt</a:t>
            </a:r>
          </a:p>
        </p:txBody>
      </p:sp>
    </p:spTree>
    <p:extLst>
      <p:ext uri="{BB962C8B-B14F-4D97-AF65-F5344CB8AC3E}">
        <p14:creationId xmlns:p14="http://schemas.microsoft.com/office/powerpoint/2010/main" val="4983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B4E53FF1-A22C-4609-8C66-9A583650175A}"/>
              </a:ext>
            </a:extLst>
          </p:cNvPr>
          <p:cNvSpPr txBox="1">
            <a:spLocks/>
          </p:cNvSpPr>
          <p:nvPr/>
        </p:nvSpPr>
        <p:spPr>
          <a:xfrm>
            <a:off x="457200" y="395614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000" b="1" dirty="0">
                <a:solidFill>
                  <a:schemeClr val="bg2"/>
                </a:solidFill>
                <a:latin typeface="+mj-lt"/>
              </a:rPr>
              <a:t>National Data</a:t>
            </a:r>
          </a:p>
        </p:txBody>
      </p:sp>
      <p:pic>
        <p:nvPicPr>
          <p:cNvPr id="2" name="slide2" descr="Infographic">
            <a:extLst>
              <a:ext uri="{FF2B5EF4-FFF2-40B4-BE49-F238E27FC236}">
                <a16:creationId xmlns:a16="http://schemas.microsoft.com/office/drawing/2014/main" id="{68140FB3-001F-FA17-0302-A015AB87E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3"/>
          <a:stretch/>
        </p:blipFill>
        <p:spPr>
          <a:xfrm>
            <a:off x="1143000" y="1371600"/>
            <a:ext cx="701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45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5BF246-E866-4398-A5D9-DF27B7EC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620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99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36AC6E-953C-4ABD-83B3-DD6AFB216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9144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3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+mj-lt"/>
              </a:rPr>
              <a:t>Call Center Enhancements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35" y="1371600"/>
            <a:ext cx="8001000" cy="4572000"/>
          </a:xfrm>
        </p:spPr>
        <p:txBody>
          <a:bodyPr>
            <a:noAutofit/>
          </a:bodyPr>
          <a:lstStyle/>
          <a:p>
            <a:r>
              <a:rPr lang="en-US" dirty="0"/>
              <a:t>Take </a:t>
            </a:r>
            <a:r>
              <a:rPr lang="en-US" b="1" dirty="0"/>
              <a:t>fraud reports </a:t>
            </a:r>
            <a:r>
              <a:rPr lang="en-US" dirty="0"/>
              <a:t>in multiple languages</a:t>
            </a:r>
          </a:p>
          <a:p>
            <a:pPr lvl="1"/>
            <a:r>
              <a:rPr lang="en-US" dirty="0"/>
              <a:t>Call </a:t>
            </a:r>
            <a:r>
              <a:rPr lang="en-US" dirty="0">
                <a:effectLst/>
                <a:latin typeface="+mj-lt"/>
              </a:rPr>
              <a:t>(877) 382-4357, press 3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Take identity theft</a:t>
            </a:r>
            <a:r>
              <a:rPr lang="en-US" dirty="0"/>
              <a:t> </a:t>
            </a:r>
            <a:r>
              <a:rPr lang="en-US" b="1" dirty="0"/>
              <a:t>reports</a:t>
            </a:r>
            <a:r>
              <a:rPr lang="en-US" dirty="0"/>
              <a:t> in multiple languages</a:t>
            </a:r>
          </a:p>
          <a:p>
            <a:pPr lvl="1"/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Call (877) 438-4338, press 3</a:t>
            </a:r>
          </a:p>
          <a:p>
            <a:pPr lvl="1"/>
            <a:endParaRPr lang="en-US" dirty="0"/>
          </a:p>
          <a:p>
            <a:r>
              <a:rPr lang="en-US" b="1" dirty="0">
                <a:latin typeface="+mj-lt"/>
              </a:rPr>
              <a:t>Languages</a:t>
            </a:r>
            <a:r>
              <a:rPr lang="en-US" b="1" dirty="0">
                <a:effectLst/>
                <a:latin typeface="+mj-lt"/>
              </a:rPr>
              <a:t>: </a:t>
            </a:r>
            <a:r>
              <a:rPr lang="en-US" dirty="0">
                <a:effectLst/>
                <a:latin typeface="+mj-lt"/>
              </a:rPr>
              <a:t>Mandarin, Tagalog, Vietnamese, French, Arabic, Korean, Russian, Portuguese, Polish, and more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33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latin typeface="+mj-lt"/>
              </a:rPr>
              <a:t>Keep up with the latest scams and share with your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8001000" cy="1981200"/>
          </a:xfrm>
        </p:spPr>
        <p:txBody>
          <a:bodyPr>
            <a:noAutofit/>
          </a:bodyPr>
          <a:lstStyle/>
          <a:p>
            <a:r>
              <a:rPr lang="en-US" dirty="0"/>
              <a:t>Sign up: </a:t>
            </a:r>
            <a:r>
              <a:rPr lang="en-US" dirty="0">
                <a:hlinkClick r:id="rId3"/>
              </a:rPr>
              <a:t>ftc.gov/ConsumerAlerts</a:t>
            </a:r>
            <a:br>
              <a:rPr lang="en-US" dirty="0"/>
            </a:br>
            <a:endParaRPr lang="en-US" i="1" dirty="0"/>
          </a:p>
          <a:p>
            <a:r>
              <a:rPr lang="en-US" dirty="0"/>
              <a:t>Order publications: </a:t>
            </a:r>
            <a:r>
              <a:rPr lang="en-US" dirty="0">
                <a:hlinkClick r:id="rId4"/>
              </a:rPr>
              <a:t>ftc.gov/bulkorder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91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Use and Share Free FTC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391400" cy="38862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3"/>
              </a:rPr>
              <a:t>consumer.ftc.gov</a:t>
            </a:r>
            <a:r>
              <a:rPr lang="en-US" dirty="0"/>
              <a:t>: hundreds of fraud articles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dirty="0">
                <a:hlinkClick r:id="rId4"/>
              </a:rPr>
              <a:t>consumer.gov</a:t>
            </a:r>
            <a:r>
              <a:rPr lang="en-US" dirty="0"/>
              <a:t>: consumer protection basics, plain and simple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dirty="0">
                <a:hlinkClick r:id="rId5"/>
              </a:rPr>
              <a:t>ftc.gov/PassItOn</a:t>
            </a:r>
            <a:r>
              <a:rPr lang="en-US" dirty="0"/>
              <a:t>: helping older adults protect others from fraud</a:t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6"/>
              </a:rPr>
              <a:t>YouTube.com/FTCVideos</a:t>
            </a:r>
            <a:r>
              <a:rPr lang="en-US" dirty="0"/>
              <a:t>: view and share videos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389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latin typeface="+mj-lt"/>
              </a:rPr>
              <a:t>New Consumer and Business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5574068" cy="3836427"/>
          </a:xfrm>
        </p:spPr>
        <p:txBody>
          <a:bodyPr>
            <a:normAutofit/>
          </a:bodyPr>
          <a:lstStyle/>
          <a:p>
            <a:endParaRPr lang="en-US" i="1" dirty="0"/>
          </a:p>
        </p:txBody>
      </p:sp>
      <p:pic>
        <p:nvPicPr>
          <p:cNvPr id="4" name="Picture 3" descr="Text, application, timeline&#10;&#10;Description automatically generated">
            <a:extLst>
              <a:ext uri="{FF2B5EF4-FFF2-40B4-BE49-F238E27FC236}">
                <a16:creationId xmlns:a16="http://schemas.microsoft.com/office/drawing/2014/main" id="{0C46D7B7-E1F6-FDF3-4773-0824F3CF3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5" y="1245969"/>
            <a:ext cx="5990429" cy="4419258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9B2999D-5B82-923B-AF1C-D7F8CDAFA7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3619" r="68333" b="3902"/>
          <a:stretch/>
        </p:blipFill>
        <p:spPr>
          <a:xfrm>
            <a:off x="6412268" y="1308255"/>
            <a:ext cx="2450757" cy="478774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3B863B-6E7A-D927-60FB-A4160DB9C6C1}"/>
              </a:ext>
            </a:extLst>
          </p:cNvPr>
          <p:cNvSpPr/>
          <p:nvPr/>
        </p:nvSpPr>
        <p:spPr>
          <a:xfrm>
            <a:off x="1506353" y="5486400"/>
            <a:ext cx="3769094" cy="800100"/>
          </a:xfrm>
          <a:prstGeom prst="roundRect">
            <a:avLst/>
          </a:prstGeom>
          <a:solidFill>
            <a:srgbClr val="065CB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ftc.gov/languages</a:t>
            </a:r>
          </a:p>
        </p:txBody>
      </p:sp>
    </p:spTree>
    <p:extLst>
      <p:ext uri="{BB962C8B-B14F-4D97-AF65-F5344CB8AC3E}">
        <p14:creationId xmlns:p14="http://schemas.microsoft.com/office/powerpoint/2010/main" val="3223706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057"/>
            <a:ext cx="8229600" cy="10668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Talk to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419600"/>
          </a:xfrm>
        </p:spPr>
        <p:txBody>
          <a:bodyPr>
            <a:noAutofit/>
          </a:bodyPr>
          <a:lstStyle/>
          <a:p>
            <a:r>
              <a:rPr lang="en-US" sz="2000" b="1" dirty="0"/>
              <a:t>Help for Montana’s Congressional delegation</a:t>
            </a:r>
          </a:p>
          <a:p>
            <a:pPr lvl="1"/>
            <a:r>
              <a:rPr lang="en-US" sz="2000" dirty="0"/>
              <a:t>Derick Rill, FTC’s Office of Congressional Relations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drill@ftc.gov</a:t>
            </a:r>
            <a:r>
              <a:rPr lang="en-US" sz="2000" dirty="0"/>
              <a:t> or 202-326-3007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b="1" dirty="0"/>
              <a:t>Consumer Sentinel Network</a:t>
            </a:r>
          </a:p>
          <a:p>
            <a:pPr marL="0" indent="0">
              <a:buNone/>
            </a:pPr>
            <a:r>
              <a:rPr lang="en-US" sz="2000" dirty="0"/>
              <a:t>      </a:t>
            </a:r>
            <a:r>
              <a:rPr lang="en-US" sz="2000" dirty="0">
                <a:hlinkClick r:id="rId4"/>
              </a:rPr>
              <a:t>ftc.gov/enforcement/consumer-sentinel-network</a:t>
            </a:r>
            <a:endParaRPr lang="en-US" sz="2000" b="1" dirty="0"/>
          </a:p>
          <a:p>
            <a:pPr lvl="1"/>
            <a:r>
              <a:rPr lang="en-US" sz="2000" dirty="0"/>
              <a:t>Nick Mastrocinque: </a:t>
            </a:r>
            <a:r>
              <a:rPr lang="en-US" sz="2000" dirty="0">
                <a:hlinkClick r:id="rId5"/>
              </a:rPr>
              <a:t>nmastrocinque@ftc.gov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b="1" dirty="0"/>
              <a:t>Criminal Liaison Unit (CLU) for coordinating criminal referrals:</a:t>
            </a:r>
          </a:p>
          <a:p>
            <a:pPr lvl="1"/>
            <a:r>
              <a:rPr lang="en-US" sz="2000" dirty="0"/>
              <a:t>Greg Madden: </a:t>
            </a:r>
            <a:r>
              <a:rPr lang="en-US" sz="2000" dirty="0">
                <a:hlinkClick r:id="rId6"/>
              </a:rPr>
              <a:t>gmadden@ftc.gov</a:t>
            </a:r>
            <a:r>
              <a:rPr lang="en-US" sz="2000" dirty="0"/>
              <a:t> or 202-326-2426</a:t>
            </a:r>
          </a:p>
        </p:txBody>
      </p:sp>
    </p:spTree>
    <p:extLst>
      <p:ext uri="{BB962C8B-B14F-4D97-AF65-F5344CB8AC3E}">
        <p14:creationId xmlns:p14="http://schemas.microsoft.com/office/powerpoint/2010/main" val="2085230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54"/>
            <a:ext cx="8229600" cy="144780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Q&amp;A</a:t>
            </a:r>
          </a:p>
        </p:txBody>
      </p:sp>
      <p:sp>
        <p:nvSpPr>
          <p:cNvPr id="4" name="Rectangle 3"/>
          <p:cNvSpPr/>
          <p:nvPr/>
        </p:nvSpPr>
        <p:spPr>
          <a:xfrm>
            <a:off x="462148" y="903699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0B7E8"/>
              </a:buClr>
            </a:pPr>
            <a:r>
              <a:rPr lang="en-US" sz="3200" b="1" dirty="0">
                <a:solidFill>
                  <a:srgbClr val="016699"/>
                </a:solidFill>
                <a:cs typeface="Arial" pitchFamily="34" charset="0"/>
              </a:rPr>
              <a:t>Presenters: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504" y="1456212"/>
            <a:ext cx="86416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Jennifer Tourje,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FTC, Northwest Regional Office</a:t>
            </a: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Brittany Divine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323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Montana Office of Consumer Protection</a:t>
            </a:r>
            <a:endParaRPr lang="en-US" sz="2400" dirty="0">
              <a:solidFill>
                <a:srgbClr val="23232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3232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Renee </a:t>
            </a:r>
            <a:r>
              <a:rPr lang="en-US" sz="2400" b="1" dirty="0" err="1">
                <a:solidFill>
                  <a:srgbClr val="23232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Labrie</a:t>
            </a:r>
            <a:r>
              <a:rPr lang="en-US" sz="2400" b="1" dirty="0">
                <a:solidFill>
                  <a:srgbClr val="23232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-Shanks, </a:t>
            </a:r>
            <a:r>
              <a:rPr lang="en-US" sz="2400" dirty="0">
                <a:solidFill>
                  <a:srgbClr val="2323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Montana SMP</a:t>
            </a:r>
            <a:endParaRPr lang="en-US" sz="2400" dirty="0">
              <a:solidFill>
                <a:srgbClr val="23232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Dené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Joubert</a:t>
            </a:r>
            <a:r>
              <a:rPr lang="en-US" sz="2400" b="1" dirty="0">
                <a:solidFill>
                  <a:srgbClr val="2323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2323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Better Business Bureau Great West + Pacific</a:t>
            </a:r>
            <a:endParaRPr lang="en-US" sz="2400" dirty="0">
              <a:solidFill>
                <a:srgbClr val="23232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Nancy Andersen,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AARP Montana</a:t>
            </a:r>
            <a:endParaRPr lang="en-US" sz="2400" dirty="0">
              <a:solidFill>
                <a:srgbClr val="23232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Cristina Miranda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FTC, Division of Consumer and Business Education</a:t>
            </a:r>
          </a:p>
          <a:p>
            <a:pPr marL="342900" indent="-342900">
              <a:buClr>
                <a:srgbClr val="1999CE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Gema de las Heras,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FTC, Division of Consumer and Business Education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44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j-lt"/>
              </a:rPr>
              <a:t>Thank you for joining us!  </a:t>
            </a:r>
            <a:br>
              <a:rPr lang="en-US" sz="5400" b="1" dirty="0"/>
            </a:br>
            <a:endParaRPr lang="en-US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7924800" cy="2514600"/>
          </a:xfrm>
        </p:spPr>
        <p:txBody>
          <a:bodyPr>
            <a:noAutofit/>
          </a:bodyPr>
          <a:lstStyle/>
          <a:p>
            <a:pPr lvl="1"/>
            <a:endParaRPr lang="en-US" b="1" dirty="0"/>
          </a:p>
          <a:p>
            <a:pPr>
              <a:buClr>
                <a:srgbClr val="FFC000"/>
              </a:buClr>
            </a:pPr>
            <a:r>
              <a:rPr lang="en-US" sz="2400" b="1" dirty="0"/>
              <a:t>Slides available at:  </a:t>
            </a:r>
            <a:r>
              <a:rPr lang="en-US" sz="2400" b="1" u="sng" dirty="0"/>
              <a:t>consumer.gov/StateWebinars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lvl="1">
              <a:spcBef>
                <a:spcPts val="0"/>
              </a:spcBef>
            </a:pPr>
            <a:r>
              <a:rPr lang="en-US" b="1" i="1" dirty="0">
                <a:solidFill>
                  <a:schemeClr val="tx1"/>
                </a:solidFill>
              </a:rPr>
              <a:t>Please spread the word to fight fraud and </a:t>
            </a:r>
          </a:p>
          <a:p>
            <a:pPr lvl="1">
              <a:spcBef>
                <a:spcPts val="0"/>
              </a:spcBef>
            </a:pPr>
            <a:r>
              <a:rPr lang="en-US" b="1" i="1" dirty="0">
                <a:solidFill>
                  <a:schemeClr val="tx1"/>
                </a:solidFill>
              </a:rPr>
              <a:t>identity theft throughout Montana!</a:t>
            </a:r>
          </a:p>
          <a:p>
            <a:pPr lvl="1">
              <a:spcBef>
                <a:spcPts val="0"/>
              </a:spcBef>
            </a:pPr>
            <a:endParaRPr lang="en-US" b="1" i="1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endParaRPr lang="en-US" b="1" i="1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endParaRPr lang="en-US" b="1" i="1" dirty="0">
              <a:solidFill>
                <a:schemeClr val="tx1"/>
              </a:solidFill>
            </a:endParaRPr>
          </a:p>
          <a:p>
            <a:endParaRPr lang="en-US" sz="2400" b="1" i="1" dirty="0"/>
          </a:p>
        </p:txBody>
      </p:sp>
      <p:pic>
        <p:nvPicPr>
          <p:cNvPr id="3074" name="Picture 2" descr="K:\BCP\1152DCBE\Graphics\FTCSeals\Transp PNGs\FTCSeal_Color_ 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13" y="5639400"/>
            <a:ext cx="1058245" cy="10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72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B4E53FF1-A22C-4609-8C66-9A583650175A}"/>
              </a:ext>
            </a:extLst>
          </p:cNvPr>
          <p:cNvSpPr txBox="1">
            <a:spLocks/>
          </p:cNvSpPr>
          <p:nvPr/>
        </p:nvSpPr>
        <p:spPr>
          <a:xfrm>
            <a:off x="457200" y="27432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US" sz="40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78C466-6A0E-DDEB-26E3-B87D068D7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09"/>
          <a:stretch/>
        </p:blipFill>
        <p:spPr>
          <a:xfrm>
            <a:off x="758243" y="2324100"/>
            <a:ext cx="7627514" cy="2209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848CDA-807A-34AC-7BF7-7E92B2ECFB87}"/>
              </a:ext>
            </a:extLst>
          </p:cNvPr>
          <p:cNvSpPr txBox="1"/>
          <p:nvPr/>
        </p:nvSpPr>
        <p:spPr>
          <a:xfrm>
            <a:off x="1638299" y="1143000"/>
            <a:ext cx="586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National Data</a:t>
            </a:r>
          </a:p>
        </p:txBody>
      </p:sp>
    </p:spTree>
    <p:extLst>
      <p:ext uri="{BB962C8B-B14F-4D97-AF65-F5344CB8AC3E}">
        <p14:creationId xmlns:p14="http://schemas.microsoft.com/office/powerpoint/2010/main" val="1099047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2" descr="All Reports by State">
            <a:extLst>
              <a:ext uri="{FF2B5EF4-FFF2-40B4-BE49-F238E27FC236}">
                <a16:creationId xmlns:a16="http://schemas.microsoft.com/office/drawing/2014/main" id="{02F74BFE-C67E-6F50-5C67-D5844E0DF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9" y="0"/>
            <a:ext cx="8876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Fraud by State">
            <a:extLst>
              <a:ext uri="{FF2B5EF4-FFF2-40B4-BE49-F238E27FC236}">
                <a16:creationId xmlns:a16="http://schemas.microsoft.com/office/drawing/2014/main" id="{7F58020A-133A-ACBD-BBCD-4B21326A3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9" y="85271"/>
            <a:ext cx="8876642" cy="66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52400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+mj-lt"/>
              </a:rPr>
              <a:t>THE LATEST SCAMS</a:t>
            </a:r>
          </a:p>
        </p:txBody>
      </p:sp>
    </p:spTree>
    <p:extLst>
      <p:ext uri="{BB962C8B-B14F-4D97-AF65-F5344CB8AC3E}">
        <p14:creationId xmlns:p14="http://schemas.microsoft.com/office/powerpoint/2010/main" val="116533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CA4C78-42CD-4156-8DA8-63D14A8A0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620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56553"/>
      </p:ext>
    </p:extLst>
  </p:cSld>
  <p:clrMapOvr>
    <a:masterClrMapping/>
  </p:clrMapOvr>
</p:sld>
</file>

<file path=ppt/theme/theme1.xml><?xml version="1.0" encoding="utf-8"?>
<a:theme xmlns:a="http://schemas.openxmlformats.org/drawingml/2006/main" name="fraud-affects-every-community2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016699"/>
      </a:lt2>
      <a:accent1>
        <a:srgbClr val="00B7E8"/>
      </a:accent1>
      <a:accent2>
        <a:srgbClr val="00B7E8"/>
      </a:accent2>
      <a:accent3>
        <a:srgbClr val="00B7E8"/>
      </a:accent3>
      <a:accent4>
        <a:srgbClr val="00B7E8"/>
      </a:accent4>
      <a:accent5>
        <a:srgbClr val="00B7E8"/>
      </a:accent5>
      <a:accent6>
        <a:srgbClr val="00B7E8"/>
      </a:accent6>
      <a:hlink>
        <a:srgbClr val="016699"/>
      </a:hlink>
      <a:folHlink>
        <a:srgbClr val="01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22 DIY Toolkit Design Theme">
  <a:themeElements>
    <a:clrScheme name="AARP New DIY Template ">
      <a:dk1>
        <a:srgbClr val="141313"/>
      </a:dk1>
      <a:lt1>
        <a:srgbClr val="FFFFFF"/>
      </a:lt1>
      <a:dk2>
        <a:srgbClr val="EC1300"/>
      </a:dk2>
      <a:lt2>
        <a:srgbClr val="F2F2F2"/>
      </a:lt2>
      <a:accent1>
        <a:srgbClr val="6C6860"/>
      </a:accent1>
      <a:accent2>
        <a:srgbClr val="FFC5C0"/>
      </a:accent2>
      <a:accent3>
        <a:srgbClr val="F75D59"/>
      </a:accent3>
      <a:accent4>
        <a:srgbClr val="DADADA"/>
      </a:accent4>
      <a:accent5>
        <a:srgbClr val="F2F2F2"/>
      </a:accent5>
      <a:accent6>
        <a:srgbClr val="FFFFFF"/>
      </a:accent6>
      <a:hlink>
        <a:srgbClr val="3C3C3B"/>
      </a:hlink>
      <a:folHlink>
        <a:srgbClr val="0000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2 DIY Toolkit Design Theme" id="{56EB43BA-D0AA-4F17-BAEF-3C857CA64D96}" vid="{1D6A72FC-BD66-48EB-A28E-BB5EFA40CFBF}"/>
    </a:ext>
  </a:extLst>
</a:theme>
</file>

<file path=ppt/theme/theme4.xml><?xml version="1.0" encoding="utf-8"?>
<a:theme xmlns:a="http://schemas.openxmlformats.org/drawingml/2006/main" name="1_Custom Design">
  <a:themeElements>
    <a:clrScheme name="AARP New DIY Template ">
      <a:dk1>
        <a:srgbClr val="141313"/>
      </a:dk1>
      <a:lt1>
        <a:srgbClr val="FFFFFF"/>
      </a:lt1>
      <a:dk2>
        <a:srgbClr val="EC1300"/>
      </a:dk2>
      <a:lt2>
        <a:srgbClr val="F2F2F2"/>
      </a:lt2>
      <a:accent1>
        <a:srgbClr val="6C6860"/>
      </a:accent1>
      <a:accent2>
        <a:srgbClr val="FFC5C0"/>
      </a:accent2>
      <a:accent3>
        <a:srgbClr val="F75D59"/>
      </a:accent3>
      <a:accent4>
        <a:srgbClr val="DADADA"/>
      </a:accent4>
      <a:accent5>
        <a:srgbClr val="F2F2F2"/>
      </a:accent5>
      <a:accent6>
        <a:srgbClr val="FFFFFF"/>
      </a:accent6>
      <a:hlink>
        <a:srgbClr val="3C3C3B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GW+P_BOB_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BOD" id="{0658FD07-92BF-5C40-AB10-D9AC25884257}" vid="{4E62B001-D57F-D74D-95FF-9C2D58B84582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B7B5848E4A5B46B611CA603115B7E2" ma:contentTypeVersion="2" ma:contentTypeDescription="Create a new document." ma:contentTypeScope="" ma:versionID="2abbbfb6a6282fc345e1b706e78b170f">
  <xsd:schema xmlns:xsd="http://www.w3.org/2001/XMLSchema" xmlns:xs="http://www.w3.org/2001/XMLSchema" xmlns:p="http://schemas.microsoft.com/office/2006/metadata/properties" xmlns:ns3="794de85d-9a5f-44b7-a4af-cfbc8439c490" targetNamespace="http://schemas.microsoft.com/office/2006/metadata/properties" ma:root="true" ma:fieldsID="d2c8c77ed1d1e120daaba817192814e2" ns3:_="">
    <xsd:import namespace="794de85d-9a5f-44b7-a4af-cfbc8439c49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de85d-9a5f-44b7-a4af-cfbc8439c4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09745C-8124-4E39-800D-EDB39491B0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4de85d-9a5f-44b7-a4af-cfbc8439c4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C628F8-C205-4E95-858C-1CA12842608A}">
  <ds:schemaRefs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794de85d-9a5f-44b7-a4af-cfbc8439c490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162E923-8488-4709-8B1C-D1E55A1139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20521</TotalTime>
  <Words>1479</Words>
  <Application>Microsoft Office PowerPoint</Application>
  <PresentationFormat>On-screen Show (4:3)</PresentationFormat>
  <Paragraphs>299</Paragraphs>
  <Slides>48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48</vt:i4>
      </vt:variant>
    </vt:vector>
  </HeadingPairs>
  <TitlesOfParts>
    <vt:vector size="73" baseType="lpstr">
      <vt:lpstr>Adobe Caslon Pro</vt:lpstr>
      <vt:lpstr>Arial</vt:lpstr>
      <vt:lpstr>Book Antiqua</vt:lpstr>
      <vt:lpstr>Calibri</vt:lpstr>
      <vt:lpstr>Calibri Light</vt:lpstr>
      <vt:lpstr>Courier New</vt:lpstr>
      <vt:lpstr>ff-dagny-web-pro</vt:lpstr>
      <vt:lpstr>Gotham Book</vt:lpstr>
      <vt:lpstr>Gotham HTF</vt:lpstr>
      <vt:lpstr>Gotham HTF Book</vt:lpstr>
      <vt:lpstr>Inter</vt:lpstr>
      <vt:lpstr>Neue Haas Grotesk Text Pro</vt:lpstr>
      <vt:lpstr>Segoe UI</vt:lpstr>
      <vt:lpstr>Tahoma</vt:lpstr>
      <vt:lpstr>Times New Roman</vt:lpstr>
      <vt:lpstr>UICTFontTextStyleBody</vt:lpstr>
      <vt:lpstr>Wingdings</vt:lpstr>
      <vt:lpstr>fraud-affects-every-community2</vt:lpstr>
      <vt:lpstr>Office Theme</vt:lpstr>
      <vt:lpstr>2022 DIY Toolkit Design Theme</vt:lpstr>
      <vt:lpstr>1_Custom Design</vt:lpstr>
      <vt:lpstr>1_Office Theme</vt:lpstr>
      <vt:lpstr>2_Office Theme</vt:lpstr>
      <vt:lpstr>GW+P_BOB_PPT</vt:lpstr>
      <vt:lpstr>3_Office Theme</vt:lpstr>
      <vt:lpstr>PowerPoint Presentation</vt:lpstr>
      <vt:lpstr>Welcome!</vt:lpstr>
      <vt:lpstr>Overview</vt:lpstr>
      <vt:lpstr>PowerPoint Presentation</vt:lpstr>
      <vt:lpstr>PowerPoint Presentation</vt:lpstr>
      <vt:lpstr>PowerPoint Presentation</vt:lpstr>
      <vt:lpstr>PowerPoint Presentation</vt:lpstr>
      <vt:lpstr>THE LATEST SCAMS</vt:lpstr>
      <vt:lpstr>PowerPoint Presentation</vt:lpstr>
      <vt:lpstr>Government Impersonator Scams</vt:lpstr>
      <vt:lpstr>Government Impersonator Scams</vt:lpstr>
      <vt:lpstr>PowerPoint Presentation</vt:lpstr>
      <vt:lpstr>Business Impersonator Scams</vt:lpstr>
      <vt:lpstr>PowerPoint Presentation</vt:lpstr>
      <vt:lpstr>PowerPoint Presentation</vt:lpstr>
      <vt:lpstr>Reduce the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OCP Responsibilities</vt:lpstr>
      <vt:lpstr> OCP Programs</vt:lpstr>
      <vt:lpstr>Office of Consumer Protection Contacts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BETTER BUSINESS BUREAU SERVING MONTANA </vt:lpstr>
      <vt:lpstr>Our Mission:  To be the leader in building better businesses and  advancing marketplace trust.  </vt:lpstr>
      <vt:lpstr>BBB helps people find businesses they can trust.</vt:lpstr>
      <vt:lpstr>YOUR EXPERIENCE MATTERS</vt:lpstr>
      <vt:lpstr>TOPS SCAMS IN MONTANA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Call Center Enhancements</vt:lpstr>
      <vt:lpstr>Keep up with the latest scams and share with your community</vt:lpstr>
      <vt:lpstr>Use and Share Free FTC Resources</vt:lpstr>
      <vt:lpstr>New Consumer and Business Resources</vt:lpstr>
      <vt:lpstr>Talk to Us</vt:lpstr>
      <vt:lpstr>Q&amp;A</vt:lpstr>
      <vt:lpstr>Thank you for joining us!   </vt:lpstr>
    </vt:vector>
  </TitlesOfParts>
  <Company>Federal Trade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Federal Trade Commission</dc:creator>
  <cp:lastModifiedBy>Miranda, Cristina</cp:lastModifiedBy>
  <cp:revision>1476</cp:revision>
  <cp:lastPrinted>2019-06-26T13:24:29Z</cp:lastPrinted>
  <dcterms:created xsi:type="dcterms:W3CDTF">2017-08-16T17:44:09Z</dcterms:created>
  <dcterms:modified xsi:type="dcterms:W3CDTF">2023-10-30T15:46:31Z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0x010100B9B7B5848E4A5B46B611CA603115B7E2</vt:lpwstr>
  </property>
</Properties>
</file>